
<file path=[Content_Types].xml><?xml version="1.0" encoding="utf-8"?>
<Types xmlns="http://schemas.openxmlformats.org/package/2006/content-types">
  <Default Extension="jpeg" ContentType="image/jpeg"/>
  <Default Extension="JPG" ContentType="image/.jpg"/>
  <Default Extension="png" ContentType="image/png"/>
  <Default Extension="mp3" ContentType="audio/mp3"/>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7" r:id="rId3"/>
    <p:sldId id="299" r:id="rId5"/>
    <p:sldId id="298" r:id="rId6"/>
    <p:sldId id="258" r:id="rId7"/>
    <p:sldId id="377" r:id="rId8"/>
    <p:sldId id="327" r:id="rId9"/>
    <p:sldId id="380" r:id="rId10"/>
    <p:sldId id="381" r:id="rId11"/>
    <p:sldId id="379" r:id="rId12"/>
    <p:sldId id="382" r:id="rId13"/>
    <p:sldId id="383" r:id="rId14"/>
    <p:sldId id="328" r:id="rId15"/>
    <p:sldId id="385" r:id="rId16"/>
    <p:sldId id="384" r:id="rId17"/>
    <p:sldId id="387" r:id="rId18"/>
    <p:sldId id="388" r:id="rId19"/>
    <p:sldId id="330" r:id="rId20"/>
    <p:sldId id="331" r:id="rId21"/>
    <p:sldId id="390" r:id="rId22"/>
    <p:sldId id="392" r:id="rId23"/>
    <p:sldId id="393" r:id="rId24"/>
    <p:sldId id="394" r:id="rId25"/>
    <p:sldId id="395" r:id="rId26"/>
    <p:sldId id="396" r:id="rId27"/>
    <p:sldId id="397" r:id="rId28"/>
    <p:sldId id="398" r:id="rId29"/>
    <p:sldId id="399" r:id="rId30"/>
    <p:sldId id="400" r:id="rId31"/>
    <p:sldId id="354" r:id="rId32"/>
  </p:sldIdLst>
  <p:sldSz cx="9144000" cy="5143500" type="screen16x9"/>
  <p:notesSz cx="7103745" cy="10234295"/>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F7F"/>
    <a:srgbClr val="BFBF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06" d="100"/>
          <a:sy n="106" d="100"/>
        </p:scale>
        <p:origin x="509"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6" Type="http://schemas.openxmlformats.org/officeDocument/2006/relationships/tags" Target="tags/tag4.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121" y="1279287"/>
            <a:ext cx="6139502"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45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143000" y="2702001"/>
            <a:ext cx="6858000" cy="1242039"/>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8035" indent="0" algn="ctr">
              <a:buNone/>
              <a:defRPr sz="1200"/>
            </a:lvl7pPr>
            <a:lvl8pPr marL="2400935" indent="0" algn="ctr">
              <a:buNone/>
              <a:defRPr sz="1200"/>
            </a:lvl8pPr>
            <a:lvl9pPr marL="2743835" indent="0" algn="ctr">
              <a:buNone/>
              <a:defRPr sz="12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6645">
    <p:comb/>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0" y="273892"/>
            <a:ext cx="7886700" cy="4359642"/>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6645">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irst Slide">
    <p:spTree>
      <p:nvGrpSpPr>
        <p:cNvPr id="1" name=""/>
        <p:cNvGrpSpPr/>
        <p:nvPr/>
      </p:nvGrpSpPr>
      <p:grpSpPr>
        <a:xfrm>
          <a:off x="0" y="0"/>
          <a:ext cx="0" cy="0"/>
          <a:chOff x="0" y="0"/>
          <a:chExt cx="0" cy="0"/>
        </a:xfrm>
      </p:grpSpPr>
      <p:sp>
        <p:nvSpPr>
          <p:cNvPr id="15" name="Picture Placeholder 2"/>
          <p:cNvSpPr>
            <a:spLocks noGrp="1"/>
          </p:cNvSpPr>
          <p:nvPr>
            <p:ph type="pic" sz="quarter" idx="17"/>
          </p:nvPr>
        </p:nvSpPr>
        <p:spPr>
          <a:xfrm>
            <a:off x="3048000" y="331528"/>
            <a:ext cx="3276600" cy="2313078"/>
          </a:xfrm>
          <a:custGeom>
            <a:avLst/>
            <a:gdLst/>
            <a:ahLst/>
            <a:cxnLst/>
            <a:rect l="l" t="t" r="r" b="b"/>
            <a:pathLst>
              <a:path w="3276600" h="3124200">
                <a:moveTo>
                  <a:pt x="3028950" y="0"/>
                </a:moveTo>
                <a:cubicBezTo>
                  <a:pt x="3165723" y="0"/>
                  <a:pt x="3276600" y="110877"/>
                  <a:pt x="3276600" y="247650"/>
                </a:cubicBezTo>
                <a:lnTo>
                  <a:pt x="3276600" y="2876550"/>
                </a:lnTo>
                <a:cubicBezTo>
                  <a:pt x="3276600" y="3013323"/>
                  <a:pt x="3165723" y="3124200"/>
                  <a:pt x="3028950" y="3124200"/>
                </a:cubicBezTo>
                <a:cubicBezTo>
                  <a:pt x="2892177" y="3124200"/>
                  <a:pt x="2781300" y="3013323"/>
                  <a:pt x="2781300" y="2876550"/>
                </a:cubicBezTo>
                <a:lnTo>
                  <a:pt x="2781300" y="247650"/>
                </a:lnTo>
                <a:cubicBezTo>
                  <a:pt x="2781300" y="110877"/>
                  <a:pt x="2892177" y="0"/>
                  <a:pt x="3028950" y="0"/>
                </a:cubicBezTo>
                <a:close/>
                <a:moveTo>
                  <a:pt x="2317750" y="0"/>
                </a:moveTo>
                <a:cubicBezTo>
                  <a:pt x="2454523" y="0"/>
                  <a:pt x="2565400" y="110877"/>
                  <a:pt x="2565400" y="247650"/>
                </a:cubicBezTo>
                <a:lnTo>
                  <a:pt x="2565400" y="2876550"/>
                </a:lnTo>
                <a:cubicBezTo>
                  <a:pt x="2565400" y="3013323"/>
                  <a:pt x="2454523" y="3124200"/>
                  <a:pt x="2317750" y="3124200"/>
                </a:cubicBezTo>
                <a:cubicBezTo>
                  <a:pt x="2180977" y="3124200"/>
                  <a:pt x="2070100" y="3013323"/>
                  <a:pt x="2070100" y="2876550"/>
                </a:cubicBezTo>
                <a:lnTo>
                  <a:pt x="2070100" y="247650"/>
                </a:lnTo>
                <a:cubicBezTo>
                  <a:pt x="2070100" y="110877"/>
                  <a:pt x="2180977" y="0"/>
                  <a:pt x="2317750" y="0"/>
                </a:cubicBezTo>
                <a:close/>
                <a:moveTo>
                  <a:pt x="1606550" y="0"/>
                </a:moveTo>
                <a:cubicBezTo>
                  <a:pt x="1743323" y="0"/>
                  <a:pt x="1854200" y="110877"/>
                  <a:pt x="1854200" y="247650"/>
                </a:cubicBezTo>
                <a:lnTo>
                  <a:pt x="1854200" y="2876550"/>
                </a:lnTo>
                <a:cubicBezTo>
                  <a:pt x="1854200" y="3013323"/>
                  <a:pt x="1743323" y="3124200"/>
                  <a:pt x="1606550" y="3124200"/>
                </a:cubicBezTo>
                <a:cubicBezTo>
                  <a:pt x="1469777" y="3124200"/>
                  <a:pt x="1358900" y="3013323"/>
                  <a:pt x="1358900" y="2876550"/>
                </a:cubicBezTo>
                <a:lnTo>
                  <a:pt x="1358900" y="247650"/>
                </a:lnTo>
                <a:cubicBezTo>
                  <a:pt x="1358900" y="110877"/>
                  <a:pt x="1469777" y="0"/>
                  <a:pt x="1606550" y="0"/>
                </a:cubicBezTo>
                <a:close/>
                <a:moveTo>
                  <a:pt x="958850" y="0"/>
                </a:moveTo>
                <a:cubicBezTo>
                  <a:pt x="1095623" y="0"/>
                  <a:pt x="1206500" y="110877"/>
                  <a:pt x="1206500" y="247650"/>
                </a:cubicBezTo>
                <a:lnTo>
                  <a:pt x="1206500" y="2876550"/>
                </a:lnTo>
                <a:cubicBezTo>
                  <a:pt x="1206500" y="3013323"/>
                  <a:pt x="1095623" y="3124200"/>
                  <a:pt x="958850" y="3124200"/>
                </a:cubicBezTo>
                <a:cubicBezTo>
                  <a:pt x="822077" y="3124200"/>
                  <a:pt x="711200" y="3013323"/>
                  <a:pt x="711200" y="2876550"/>
                </a:cubicBezTo>
                <a:lnTo>
                  <a:pt x="711200" y="247650"/>
                </a:lnTo>
                <a:cubicBezTo>
                  <a:pt x="711200" y="110877"/>
                  <a:pt x="822077" y="0"/>
                  <a:pt x="958850" y="0"/>
                </a:cubicBezTo>
                <a:close/>
                <a:moveTo>
                  <a:pt x="247650" y="0"/>
                </a:moveTo>
                <a:cubicBezTo>
                  <a:pt x="384423" y="0"/>
                  <a:pt x="495300" y="110877"/>
                  <a:pt x="495300" y="247650"/>
                </a:cubicBezTo>
                <a:lnTo>
                  <a:pt x="495300" y="2876550"/>
                </a:lnTo>
                <a:cubicBezTo>
                  <a:pt x="495300" y="3013323"/>
                  <a:pt x="384423" y="3124200"/>
                  <a:pt x="247650" y="3124200"/>
                </a:cubicBezTo>
                <a:cubicBezTo>
                  <a:pt x="110877" y="3124200"/>
                  <a:pt x="0" y="3013323"/>
                  <a:pt x="0" y="2876550"/>
                </a:cubicBezTo>
                <a:lnTo>
                  <a:pt x="0" y="247650"/>
                </a:lnTo>
                <a:cubicBezTo>
                  <a:pt x="0" y="110877"/>
                  <a:pt x="110877" y="0"/>
                  <a:pt x="247650" y="0"/>
                </a:cubicBezTo>
                <a:close/>
              </a:path>
            </a:pathLst>
          </a:custGeom>
          <a:effectLst/>
        </p:spPr>
        <p:txBody>
          <a:bodyPr vert="horz" lIns="95057" tIns="47529" rIns="95057" bIns="47529"/>
          <a:lstStyle>
            <a:lvl1pPr marL="0" indent="0" algn="ctr">
              <a:buNone/>
              <a:defRPr sz="81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2966029" y="2851588"/>
            <a:ext cx="3383973" cy="323892"/>
          </a:xfrm>
          <a:prstGeom prst="rect">
            <a:avLst/>
          </a:prstGeom>
        </p:spPr>
        <p:txBody>
          <a:bodyPr vert="horz" lIns="0" tIns="40504" rIns="0" bIns="40504" anchor="ctr"/>
          <a:lstStyle>
            <a:lvl1pPr marL="0" indent="0" algn="ctr">
              <a:lnSpc>
                <a:spcPct val="100000"/>
              </a:lnSpc>
              <a:spcBef>
                <a:spcPts val="0"/>
              </a:spcBef>
              <a:buNone/>
              <a:defRPr sz="3150" b="1">
                <a:solidFill>
                  <a:schemeClr val="bg1"/>
                </a:solidFill>
                <a:latin typeface="Lato Hairline"/>
                <a:cs typeface="Lato Hairline"/>
              </a:defRPr>
            </a:lvl1pPr>
          </a:lstStyle>
          <a:p>
            <a:pPr lvl="0"/>
            <a:r>
              <a:rPr lang="es-ES_tradnl" dirty="0"/>
              <a:t>TITLE HERE</a:t>
            </a:r>
            <a:endParaRPr lang="es-ES_tradnl" dirty="0"/>
          </a:p>
        </p:txBody>
      </p:sp>
      <p:sp>
        <p:nvSpPr>
          <p:cNvPr id="9" name="Text Placeholder 7"/>
          <p:cNvSpPr>
            <a:spLocks noGrp="1"/>
          </p:cNvSpPr>
          <p:nvPr>
            <p:ph type="body" sz="quarter" idx="11" hasCustomPrompt="1"/>
          </p:nvPr>
        </p:nvSpPr>
        <p:spPr>
          <a:xfrm>
            <a:off x="2966029" y="3289513"/>
            <a:ext cx="3383973" cy="171368"/>
          </a:xfrm>
          <a:prstGeom prst="rect">
            <a:avLst/>
          </a:prstGeom>
        </p:spPr>
        <p:txBody>
          <a:bodyPr vert="horz" lIns="0" tIns="40504" rIns="0" bIns="40504" anchor="ctr"/>
          <a:lstStyle>
            <a:lvl1pPr marL="0" indent="0" algn="ctr">
              <a:lnSpc>
                <a:spcPct val="100000"/>
              </a:lnSpc>
              <a:spcBef>
                <a:spcPts val="0"/>
              </a:spcBef>
              <a:spcAft>
                <a:spcPts val="0"/>
              </a:spcAft>
              <a:buNone/>
              <a:defRPr sz="1350" b="0">
                <a:solidFill>
                  <a:schemeClr val="accent3"/>
                </a:solidFill>
                <a:latin typeface="Lato Light"/>
                <a:cs typeface="Lato Light"/>
              </a:defRPr>
            </a:lvl1pPr>
          </a:lstStyle>
          <a:p>
            <a:pPr lvl="0"/>
            <a:r>
              <a:rPr lang="es-ES_tradnl" dirty="0" err="1"/>
              <a:t>Ultimate</a:t>
            </a:r>
            <a:r>
              <a:rPr lang="es-ES_tradnl" dirty="0"/>
              <a:t> </a:t>
            </a:r>
            <a:r>
              <a:rPr lang="es-ES_tradnl" dirty="0" err="1"/>
              <a:t>Powerpoint</a:t>
            </a:r>
            <a:r>
              <a:rPr lang="es-ES_tradnl" dirty="0"/>
              <a:t> </a:t>
            </a:r>
            <a:r>
              <a:rPr lang="es-ES_tradnl" dirty="0" err="1"/>
              <a:t>Template</a:t>
            </a:r>
            <a:endParaRPr lang="es-ES_tradnl" dirty="0"/>
          </a:p>
        </p:txBody>
      </p:sp>
      <p:sp>
        <p:nvSpPr>
          <p:cNvPr id="10" name="Text Placeholder 2"/>
          <p:cNvSpPr>
            <a:spLocks noGrp="1"/>
          </p:cNvSpPr>
          <p:nvPr>
            <p:ph type="body" sz="quarter" idx="16" hasCustomPrompt="1"/>
          </p:nvPr>
        </p:nvSpPr>
        <p:spPr>
          <a:xfrm>
            <a:off x="2981375" y="3614001"/>
            <a:ext cx="3366029" cy="1152852"/>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a:t>
            </a:r>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advClick="0" advTm="6645">
        <p:comb/>
      </p:transition>
    </mc:Choice>
    <mc:Fallback>
      <p:transition spd="med"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1400"/>
                                        <p:tgtEl>
                                          <p:spTgt spid="1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fade">
                                      <p:cBhvr>
                                        <p:cTn id="2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6645">
    <p:comb/>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45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23888" y="3442700"/>
            <a:ext cx="7886700" cy="112533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8035" indent="0">
              <a:buNone/>
              <a:defRPr sz="1200">
                <a:solidFill>
                  <a:schemeClr val="tx1">
                    <a:tint val="75000"/>
                  </a:schemeClr>
                </a:solidFill>
              </a:defRPr>
            </a:lvl7pPr>
            <a:lvl8pPr marL="2400935"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6645">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28650" y="1369458"/>
            <a:ext cx="3886200" cy="32640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29150" y="1369458"/>
            <a:ext cx="3886200" cy="32640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6645">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90081" y="1334062"/>
            <a:ext cx="3655181" cy="61804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8035" indent="0">
              <a:buNone/>
              <a:defRPr sz="1350"/>
            </a:lvl7pPr>
            <a:lvl8pPr marL="2400935" indent="0">
              <a:buNone/>
              <a:defRPr sz="1350"/>
            </a:lvl8pPr>
            <a:lvl9pPr marL="2743835" indent="0">
              <a:buNone/>
              <a:defRPr sz="135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90081" y="1999384"/>
            <a:ext cx="3655181" cy="2643676"/>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92704" y="1334062"/>
            <a:ext cx="3673182" cy="61804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8035" indent="0">
              <a:buNone/>
              <a:defRPr sz="1350"/>
            </a:lvl7pPr>
            <a:lvl8pPr marL="2400935" indent="0">
              <a:buNone/>
              <a:defRPr sz="1350"/>
            </a:lvl8pPr>
            <a:lvl9pPr marL="2743835" indent="0">
              <a:buNone/>
              <a:defRPr sz="135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92704" y="1999384"/>
            <a:ext cx="3673182" cy="2643676"/>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6645">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6645">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6645">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3124012" cy="1200360"/>
          </a:xfrm>
        </p:spPr>
        <p:txBody>
          <a:bodyPr anchor="b"/>
          <a:lstStyle>
            <a:lvl1pPr>
              <a:defRPr sz="24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3887391" y="342961"/>
            <a:ext cx="4629150" cy="4053597"/>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8035" indent="0">
              <a:buNone/>
              <a:defRPr sz="1500"/>
            </a:lvl7pPr>
            <a:lvl8pPr marL="2400935" indent="0">
              <a:buNone/>
              <a:defRPr sz="1500"/>
            </a:lvl8pPr>
            <a:lvl9pPr marL="2743835" indent="0">
              <a:buNone/>
              <a:defRPr sz="1500"/>
            </a:lvl9pPr>
          </a:lstStyle>
          <a:p>
            <a:endParaRPr lang="zh-CN" altLang="en-US"/>
          </a:p>
        </p:txBody>
      </p:sp>
      <p:sp>
        <p:nvSpPr>
          <p:cNvPr id="4" name="文本占位符 3"/>
          <p:cNvSpPr>
            <a:spLocks noGrp="1"/>
          </p:cNvSpPr>
          <p:nvPr>
            <p:ph type="body" sz="half" idx="2"/>
          </p:nvPr>
        </p:nvSpPr>
        <p:spPr>
          <a:xfrm>
            <a:off x="629841" y="1543320"/>
            <a:ext cx="3124012" cy="28591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8035" indent="0">
              <a:buNone/>
              <a:defRPr sz="1050"/>
            </a:lvl7pPr>
            <a:lvl8pPr marL="2400935" indent="0">
              <a:buNone/>
              <a:defRPr sz="1050"/>
            </a:lvl8pPr>
            <a:lvl9pPr marL="2743835" indent="0">
              <a:buNone/>
              <a:defRPr sz="105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6645">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92"/>
            <a:ext cx="1971675" cy="4359642"/>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28650" y="273892"/>
            <a:ext cx="5800725" cy="4359642"/>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6645">
    <p:comb/>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shingle">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92"/>
            <a:ext cx="7886700" cy="994346"/>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8650" y="1369458"/>
            <a:ext cx="7886700" cy="3264075"/>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28650" y="4768097"/>
            <a:ext cx="2057400" cy="273892"/>
          </a:xfrm>
          <a:prstGeom prst="rect">
            <a:avLst/>
          </a:prstGeom>
        </p:spPr>
        <p:txBody>
          <a:bodyPr vert="horz" lIns="91440" tIns="45720" rIns="91440" bIns="45720" rtlCol="0" anchor="ctr"/>
          <a:lstStyle>
            <a:lvl1pPr algn="l">
              <a:defRPr sz="9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3028950" y="4768097"/>
            <a:ext cx="3086100" cy="273892"/>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8097"/>
            <a:ext cx="2057400" cy="273892"/>
          </a:xfrm>
          <a:prstGeom prst="rect">
            <a:avLst/>
          </a:prstGeom>
        </p:spPr>
        <p:txBody>
          <a:bodyPr vert="horz" lIns="91440" tIns="45720" rIns="91440" bIns="45720" rtlCol="0" anchor="ctr"/>
          <a:lstStyle>
            <a:lvl1pPr algn="r">
              <a:defRPr sz="9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Click="0" advTm="6645">
    <p:comb/>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65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4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3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xml"/><Relationship Id="rId2" Type="http://schemas.openxmlformats.org/officeDocument/2006/relationships/image" Target="../media/image11.jpeg"/><Relationship Id="rId1" Type="http://schemas.openxmlformats.org/officeDocument/2006/relationships/image" Target="../media/image4.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4.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xml"/><Relationship Id="rId2" Type="http://schemas.openxmlformats.org/officeDocument/2006/relationships/image" Target="../media/image13.png"/><Relationship Id="rId1"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xml"/><Relationship Id="rId2" Type="http://schemas.openxmlformats.org/officeDocument/2006/relationships/image" Target="../media/image14.jpeg"/><Relationship Id="rId1" Type="http://schemas.openxmlformats.org/officeDocument/2006/relationships/image" Target="../media/image4.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4.pn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1.xml"/><Relationship Id="rId2" Type="http://schemas.openxmlformats.org/officeDocument/2006/relationships/image" Target="../media/image16.png"/><Relationship Id="rId1"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29.xml.rels><?xml version="1.0" encoding="UTF-8" standalone="yes"?>
<Relationships xmlns="http://schemas.openxmlformats.org/package/2006/relationships"><Relationship Id="rId8" Type="http://schemas.openxmlformats.org/officeDocument/2006/relationships/notesSlide" Target="../notesSlides/notesSlide29.xml"/><Relationship Id="rId7" Type="http://schemas.openxmlformats.org/officeDocument/2006/relationships/slideLayout" Target="../slideLayouts/slideLayout1.xml"/><Relationship Id="rId6" Type="http://schemas.openxmlformats.org/officeDocument/2006/relationships/image" Target="../media/image17.png"/><Relationship Id="rId5" Type="http://schemas.microsoft.com/office/2007/relationships/media" Target="../media/media1.mp3"/><Relationship Id="rId4" Type="http://schemas.openxmlformats.org/officeDocument/2006/relationships/audio" Target="../media/media1.mp3"/><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xml"/><Relationship Id="rId2" Type="http://schemas.openxmlformats.org/officeDocument/2006/relationships/tags" Target="../tags/tag1.xml"/><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24205" y="456565"/>
            <a:ext cx="7683500" cy="3891280"/>
          </a:xfrm>
          <a:prstGeom prst="rect">
            <a:avLst/>
          </a:prstGeom>
          <a:noFill/>
          <a:ln w="38100">
            <a:solidFill>
              <a:srgbClr val="FF7F7F"/>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402080" y="1464310"/>
            <a:ext cx="6760210" cy="852805"/>
          </a:xfrm>
          <a:prstGeom prst="rect">
            <a:avLst/>
          </a:prstGeom>
          <a:noFill/>
        </p:spPr>
        <p:txBody>
          <a:bodyPr wrap="square" rtlCol="0">
            <a:spAutoFit/>
          </a:bodyPr>
          <a:lstStyle/>
          <a:p>
            <a:pPr algn="ctr"/>
            <a:r>
              <a:rPr lang="zh-CN" altLang="en-US" sz="4950" dirty="0">
                <a:solidFill>
                  <a:srgbClr val="FF7F7F"/>
                </a:solidFill>
                <a:effectLst>
                  <a:outerShdw blurRad="38100" dist="38100" dir="2700000" algn="tl">
                    <a:srgbClr val="000000">
                      <a:alpha val="43137"/>
                    </a:srgbClr>
                  </a:outerShdw>
                </a:effectLst>
                <a:latin typeface="方正大标宋简体" panose="02010601030101010101" charset="-122"/>
                <a:ea typeface="方正大标宋简体" panose="02010601030101010101" charset="-122"/>
              </a:rPr>
              <a:t>老年人护理及技术</a:t>
            </a:r>
            <a:endParaRPr lang="zh-CN" altLang="en-US" sz="4950" dirty="0">
              <a:solidFill>
                <a:srgbClr val="FF7F7F"/>
              </a:solidFill>
              <a:effectLst>
                <a:outerShdw blurRad="38100" dist="38100" dir="2700000" algn="tl">
                  <a:srgbClr val="000000">
                    <a:alpha val="43137"/>
                  </a:srgbClr>
                </a:outerShdw>
              </a:effectLst>
              <a:latin typeface="方正大标宋简体" panose="02010601030101010101" charset="-122"/>
              <a:ea typeface="方正大标宋简体" panose="02010601030101010101" charset="-122"/>
            </a:endParaRPr>
          </a:p>
        </p:txBody>
      </p:sp>
      <p:grpSp>
        <p:nvGrpSpPr>
          <p:cNvPr id="39" name="组合 38"/>
          <p:cNvGrpSpPr>
            <a:grpSpLocks noChangeAspect="1"/>
          </p:cNvGrpSpPr>
          <p:nvPr/>
        </p:nvGrpSpPr>
        <p:grpSpPr>
          <a:xfrm>
            <a:off x="6792461" y="4527812"/>
            <a:ext cx="396000" cy="396000"/>
            <a:chOff x="386297" y="354936"/>
            <a:chExt cx="1186377" cy="1186377"/>
          </a:xfrm>
          <a:solidFill>
            <a:schemeClr val="accent2"/>
          </a:solidFill>
        </p:grpSpPr>
        <p:sp>
          <p:nvSpPr>
            <p:cNvPr id="40" name="Freeform 494"/>
            <p:cNvSpPr/>
            <p:nvPr/>
          </p:nvSpPr>
          <p:spPr bwMode="auto">
            <a:xfrm>
              <a:off x="386297" y="354936"/>
              <a:ext cx="1186377" cy="1186377"/>
            </a:xfrm>
            <a:custGeom>
              <a:avLst/>
              <a:gdLst>
                <a:gd name="T0" fmla="*/ 554 w 713"/>
                <a:gd name="T1" fmla="*/ 60 h 713"/>
                <a:gd name="T2" fmla="*/ 356 w 713"/>
                <a:gd name="T3" fmla="*/ 0 h 713"/>
                <a:gd name="T4" fmla="*/ 46 w 713"/>
                <a:gd name="T5" fmla="*/ 181 h 713"/>
                <a:gd name="T6" fmla="*/ 0 w 713"/>
                <a:gd name="T7" fmla="*/ 357 h 713"/>
                <a:gd name="T8" fmla="*/ 44 w 713"/>
                <a:gd name="T9" fmla="*/ 528 h 713"/>
                <a:gd name="T10" fmla="*/ 356 w 713"/>
                <a:gd name="T11" fmla="*/ 713 h 713"/>
                <a:gd name="T12" fmla="*/ 631 w 713"/>
                <a:gd name="T13" fmla="*/ 584 h 713"/>
                <a:gd name="T14" fmla="*/ 713 w 713"/>
                <a:gd name="T15" fmla="*/ 357 h 713"/>
                <a:gd name="T16" fmla="*/ 554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4" y="60"/>
                  </a:moveTo>
                  <a:cubicBezTo>
                    <a:pt x="498" y="22"/>
                    <a:pt x="430" y="0"/>
                    <a:pt x="356" y="0"/>
                  </a:cubicBezTo>
                  <a:cubicBezTo>
                    <a:pt x="223" y="0"/>
                    <a:pt x="107" y="73"/>
                    <a:pt x="46" y="181"/>
                  </a:cubicBezTo>
                  <a:cubicBezTo>
                    <a:pt x="16" y="233"/>
                    <a:pt x="0" y="293"/>
                    <a:pt x="0" y="357"/>
                  </a:cubicBezTo>
                  <a:cubicBezTo>
                    <a:pt x="0" y="419"/>
                    <a:pt x="16" y="477"/>
                    <a:pt x="44" y="528"/>
                  </a:cubicBezTo>
                  <a:cubicBezTo>
                    <a:pt x="104" y="639"/>
                    <a:pt x="222" y="713"/>
                    <a:pt x="356" y="713"/>
                  </a:cubicBezTo>
                  <a:cubicBezTo>
                    <a:pt x="467" y="713"/>
                    <a:pt x="565" y="663"/>
                    <a:pt x="631" y="584"/>
                  </a:cubicBezTo>
                  <a:cubicBezTo>
                    <a:pt x="682" y="523"/>
                    <a:pt x="713" y="443"/>
                    <a:pt x="713" y="357"/>
                  </a:cubicBezTo>
                  <a:cubicBezTo>
                    <a:pt x="713" y="233"/>
                    <a:pt x="650" y="124"/>
                    <a:pt x="554"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41" name="Freeform 495"/>
            <p:cNvSpPr>
              <a:spLocks noEditPoints="1"/>
            </p:cNvSpPr>
            <p:nvPr/>
          </p:nvSpPr>
          <p:spPr bwMode="auto">
            <a:xfrm>
              <a:off x="699114" y="632811"/>
              <a:ext cx="559078" cy="627299"/>
            </a:xfrm>
            <a:custGeom>
              <a:avLst/>
              <a:gdLst>
                <a:gd name="T0" fmla="*/ 251 w 336"/>
                <a:gd name="T1" fmla="*/ 2 h 377"/>
                <a:gd name="T2" fmla="*/ 168 w 336"/>
                <a:gd name="T3" fmla="*/ 23 h 377"/>
                <a:gd name="T4" fmla="*/ 86 w 336"/>
                <a:gd name="T5" fmla="*/ 2 h 377"/>
                <a:gd name="T6" fmla="*/ 44 w 336"/>
                <a:gd name="T7" fmla="*/ 138 h 377"/>
                <a:gd name="T8" fmla="*/ 73 w 336"/>
                <a:gd name="T9" fmla="*/ 273 h 377"/>
                <a:gd name="T10" fmla="*/ 109 w 336"/>
                <a:gd name="T11" fmla="*/ 377 h 377"/>
                <a:gd name="T12" fmla="*/ 131 w 336"/>
                <a:gd name="T13" fmla="*/ 256 h 377"/>
                <a:gd name="T14" fmla="*/ 206 w 336"/>
                <a:gd name="T15" fmla="*/ 256 h 377"/>
                <a:gd name="T16" fmla="*/ 227 w 336"/>
                <a:gd name="T17" fmla="*/ 377 h 377"/>
                <a:gd name="T18" fmla="*/ 264 w 336"/>
                <a:gd name="T19" fmla="*/ 273 h 377"/>
                <a:gd name="T20" fmla="*/ 293 w 336"/>
                <a:gd name="T21" fmla="*/ 138 h 377"/>
                <a:gd name="T22" fmla="*/ 251 w 336"/>
                <a:gd name="T23" fmla="*/ 2 h 377"/>
                <a:gd name="T24" fmla="*/ 231 w 336"/>
                <a:gd name="T25" fmla="*/ 51 h 377"/>
                <a:gd name="T26" fmla="*/ 130 w 336"/>
                <a:gd name="T27" fmla="*/ 100 h 377"/>
                <a:gd name="T28" fmla="*/ 119 w 336"/>
                <a:gd name="T29" fmla="*/ 89 h 377"/>
                <a:gd name="T30" fmla="*/ 151 w 336"/>
                <a:gd name="T31" fmla="*/ 66 h 377"/>
                <a:gd name="T32" fmla="*/ 143 w 336"/>
                <a:gd name="T33" fmla="*/ 59 h 377"/>
                <a:gd name="T34" fmla="*/ 113 w 336"/>
                <a:gd name="T35" fmla="*/ 44 h 377"/>
                <a:gd name="T36" fmla="*/ 117 w 336"/>
                <a:gd name="T37" fmla="*/ 30 h 377"/>
                <a:gd name="T38" fmla="*/ 165 w 336"/>
                <a:gd name="T39" fmla="*/ 60 h 377"/>
                <a:gd name="T40" fmla="*/ 227 w 336"/>
                <a:gd name="T41" fmla="*/ 37 h 377"/>
                <a:gd name="T42" fmla="*/ 231 w 336"/>
                <a:gd name="T43" fmla="*/ 51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6" h="377">
                  <a:moveTo>
                    <a:pt x="251" y="2"/>
                  </a:moveTo>
                  <a:cubicBezTo>
                    <a:pt x="203" y="0"/>
                    <a:pt x="208" y="22"/>
                    <a:pt x="168" y="23"/>
                  </a:cubicBezTo>
                  <a:cubicBezTo>
                    <a:pt x="129" y="22"/>
                    <a:pt x="133" y="0"/>
                    <a:pt x="86" y="2"/>
                  </a:cubicBezTo>
                  <a:cubicBezTo>
                    <a:pt x="0" y="6"/>
                    <a:pt x="34" y="111"/>
                    <a:pt x="44" y="138"/>
                  </a:cubicBezTo>
                  <a:cubicBezTo>
                    <a:pt x="74" y="217"/>
                    <a:pt x="74" y="236"/>
                    <a:pt x="73" y="273"/>
                  </a:cubicBezTo>
                  <a:cubicBezTo>
                    <a:pt x="69" y="377"/>
                    <a:pt x="85" y="377"/>
                    <a:pt x="109" y="377"/>
                  </a:cubicBezTo>
                  <a:cubicBezTo>
                    <a:pt x="127" y="377"/>
                    <a:pt x="132" y="289"/>
                    <a:pt x="131" y="256"/>
                  </a:cubicBezTo>
                  <a:cubicBezTo>
                    <a:pt x="130" y="211"/>
                    <a:pt x="203" y="204"/>
                    <a:pt x="206" y="256"/>
                  </a:cubicBezTo>
                  <a:cubicBezTo>
                    <a:pt x="207" y="288"/>
                    <a:pt x="210" y="377"/>
                    <a:pt x="227" y="377"/>
                  </a:cubicBezTo>
                  <a:cubicBezTo>
                    <a:pt x="252" y="377"/>
                    <a:pt x="267" y="377"/>
                    <a:pt x="264" y="273"/>
                  </a:cubicBezTo>
                  <a:cubicBezTo>
                    <a:pt x="263" y="236"/>
                    <a:pt x="263" y="217"/>
                    <a:pt x="293" y="138"/>
                  </a:cubicBezTo>
                  <a:cubicBezTo>
                    <a:pt x="303" y="111"/>
                    <a:pt x="336" y="6"/>
                    <a:pt x="251" y="2"/>
                  </a:cubicBezTo>
                  <a:close/>
                  <a:moveTo>
                    <a:pt x="231" y="51"/>
                  </a:moveTo>
                  <a:cubicBezTo>
                    <a:pt x="196" y="61"/>
                    <a:pt x="156" y="75"/>
                    <a:pt x="130" y="100"/>
                  </a:cubicBezTo>
                  <a:cubicBezTo>
                    <a:pt x="123" y="106"/>
                    <a:pt x="113" y="96"/>
                    <a:pt x="119" y="89"/>
                  </a:cubicBezTo>
                  <a:cubicBezTo>
                    <a:pt x="129" y="80"/>
                    <a:pt x="140" y="73"/>
                    <a:pt x="151" y="66"/>
                  </a:cubicBezTo>
                  <a:cubicBezTo>
                    <a:pt x="149" y="64"/>
                    <a:pt x="146" y="61"/>
                    <a:pt x="143" y="59"/>
                  </a:cubicBezTo>
                  <a:cubicBezTo>
                    <a:pt x="135" y="51"/>
                    <a:pt x="124" y="46"/>
                    <a:pt x="113" y="44"/>
                  </a:cubicBezTo>
                  <a:cubicBezTo>
                    <a:pt x="104" y="42"/>
                    <a:pt x="108" y="28"/>
                    <a:pt x="117" y="30"/>
                  </a:cubicBezTo>
                  <a:cubicBezTo>
                    <a:pt x="136" y="33"/>
                    <a:pt x="153" y="45"/>
                    <a:pt x="165" y="60"/>
                  </a:cubicBezTo>
                  <a:cubicBezTo>
                    <a:pt x="185" y="50"/>
                    <a:pt x="207" y="43"/>
                    <a:pt x="227" y="37"/>
                  </a:cubicBezTo>
                  <a:cubicBezTo>
                    <a:pt x="236" y="34"/>
                    <a:pt x="240" y="49"/>
                    <a:pt x="231" y="5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2" name="组合 41"/>
          <p:cNvGrpSpPr>
            <a:grpSpLocks noChangeAspect="1"/>
          </p:cNvGrpSpPr>
          <p:nvPr/>
        </p:nvGrpSpPr>
        <p:grpSpPr>
          <a:xfrm>
            <a:off x="6232715" y="4527812"/>
            <a:ext cx="396000" cy="396000"/>
            <a:chOff x="467544" y="339502"/>
            <a:chExt cx="1186377" cy="1188041"/>
          </a:xfrm>
          <a:solidFill>
            <a:schemeClr val="accent2"/>
          </a:solidFill>
        </p:grpSpPr>
        <p:sp>
          <p:nvSpPr>
            <p:cNvPr id="43" name="Freeform 230"/>
            <p:cNvSpPr/>
            <p:nvPr/>
          </p:nvSpPr>
          <p:spPr bwMode="auto">
            <a:xfrm>
              <a:off x="467544" y="339502"/>
              <a:ext cx="1186377" cy="1188041"/>
            </a:xfrm>
            <a:custGeom>
              <a:avLst/>
              <a:gdLst>
                <a:gd name="T0" fmla="*/ 554 w 713"/>
                <a:gd name="T1" fmla="*/ 60 h 714"/>
                <a:gd name="T2" fmla="*/ 356 w 713"/>
                <a:gd name="T3" fmla="*/ 0 h 714"/>
                <a:gd name="T4" fmla="*/ 46 w 713"/>
                <a:gd name="T5" fmla="*/ 182 h 714"/>
                <a:gd name="T6" fmla="*/ 0 w 713"/>
                <a:gd name="T7" fmla="*/ 357 h 714"/>
                <a:gd name="T8" fmla="*/ 44 w 713"/>
                <a:gd name="T9" fmla="*/ 529 h 714"/>
                <a:gd name="T10" fmla="*/ 356 w 713"/>
                <a:gd name="T11" fmla="*/ 714 h 714"/>
                <a:gd name="T12" fmla="*/ 631 w 713"/>
                <a:gd name="T13" fmla="*/ 585 h 714"/>
                <a:gd name="T14" fmla="*/ 713 w 713"/>
                <a:gd name="T15" fmla="*/ 357 h 714"/>
                <a:gd name="T16" fmla="*/ 554 w 713"/>
                <a:gd name="T17" fmla="*/ 6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4">
                  <a:moveTo>
                    <a:pt x="554" y="60"/>
                  </a:moveTo>
                  <a:cubicBezTo>
                    <a:pt x="498" y="22"/>
                    <a:pt x="430" y="0"/>
                    <a:pt x="356" y="0"/>
                  </a:cubicBezTo>
                  <a:cubicBezTo>
                    <a:pt x="223" y="0"/>
                    <a:pt x="107" y="73"/>
                    <a:pt x="46" y="182"/>
                  </a:cubicBezTo>
                  <a:cubicBezTo>
                    <a:pt x="16" y="234"/>
                    <a:pt x="0" y="293"/>
                    <a:pt x="0" y="357"/>
                  </a:cubicBezTo>
                  <a:cubicBezTo>
                    <a:pt x="0" y="419"/>
                    <a:pt x="16" y="478"/>
                    <a:pt x="44" y="529"/>
                  </a:cubicBezTo>
                  <a:cubicBezTo>
                    <a:pt x="104" y="639"/>
                    <a:pt x="222" y="714"/>
                    <a:pt x="356" y="714"/>
                  </a:cubicBezTo>
                  <a:cubicBezTo>
                    <a:pt x="467" y="714"/>
                    <a:pt x="565" y="663"/>
                    <a:pt x="631" y="585"/>
                  </a:cubicBezTo>
                  <a:cubicBezTo>
                    <a:pt x="682" y="523"/>
                    <a:pt x="713" y="444"/>
                    <a:pt x="713" y="357"/>
                  </a:cubicBezTo>
                  <a:cubicBezTo>
                    <a:pt x="713" y="233"/>
                    <a:pt x="650" y="124"/>
                    <a:pt x="554"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44" name="Freeform 319"/>
            <p:cNvSpPr>
              <a:spLocks noEditPoints="1"/>
            </p:cNvSpPr>
            <p:nvPr/>
          </p:nvSpPr>
          <p:spPr bwMode="auto">
            <a:xfrm>
              <a:off x="748746" y="449320"/>
              <a:ext cx="625635" cy="908502"/>
            </a:xfrm>
            <a:custGeom>
              <a:avLst/>
              <a:gdLst>
                <a:gd name="T0" fmla="*/ 376 w 376"/>
                <a:gd name="T1" fmla="*/ 516 h 546"/>
                <a:gd name="T2" fmla="*/ 345 w 376"/>
                <a:gd name="T3" fmla="*/ 485 h 546"/>
                <a:gd name="T4" fmla="*/ 251 w 376"/>
                <a:gd name="T5" fmla="*/ 485 h 546"/>
                <a:gd name="T6" fmla="*/ 338 w 376"/>
                <a:gd name="T7" fmla="*/ 351 h 546"/>
                <a:gd name="T8" fmla="*/ 231 w 376"/>
                <a:gd name="T9" fmla="*/ 203 h 546"/>
                <a:gd name="T10" fmla="*/ 318 w 376"/>
                <a:gd name="T11" fmla="*/ 49 h 546"/>
                <a:gd name="T12" fmla="*/ 318 w 376"/>
                <a:gd name="T13" fmla="*/ 18 h 546"/>
                <a:gd name="T14" fmla="*/ 285 w 376"/>
                <a:gd name="T15" fmla="*/ 0 h 546"/>
                <a:gd name="T16" fmla="*/ 259 w 376"/>
                <a:gd name="T17" fmla="*/ 18 h 546"/>
                <a:gd name="T18" fmla="*/ 127 w 376"/>
                <a:gd name="T19" fmla="*/ 259 h 546"/>
                <a:gd name="T20" fmla="*/ 136 w 376"/>
                <a:gd name="T21" fmla="*/ 277 h 546"/>
                <a:gd name="T22" fmla="*/ 126 w 376"/>
                <a:gd name="T23" fmla="*/ 300 h 546"/>
                <a:gd name="T24" fmla="*/ 145 w 376"/>
                <a:gd name="T25" fmla="*/ 310 h 546"/>
                <a:gd name="T26" fmla="*/ 162 w 376"/>
                <a:gd name="T27" fmla="*/ 291 h 546"/>
                <a:gd name="T28" fmla="*/ 183 w 376"/>
                <a:gd name="T29" fmla="*/ 289 h 546"/>
                <a:gd name="T30" fmla="*/ 214 w 376"/>
                <a:gd name="T31" fmla="*/ 235 h 546"/>
                <a:gd name="T32" fmla="*/ 298 w 376"/>
                <a:gd name="T33" fmla="*/ 345 h 546"/>
                <a:gd name="T34" fmla="*/ 242 w 376"/>
                <a:gd name="T35" fmla="*/ 443 h 546"/>
                <a:gd name="T36" fmla="*/ 125 w 376"/>
                <a:gd name="T37" fmla="*/ 443 h 546"/>
                <a:gd name="T38" fmla="*/ 104 w 376"/>
                <a:gd name="T39" fmla="*/ 464 h 546"/>
                <a:gd name="T40" fmla="*/ 125 w 376"/>
                <a:gd name="T41" fmla="*/ 485 h 546"/>
                <a:gd name="T42" fmla="*/ 125 w 376"/>
                <a:gd name="T43" fmla="*/ 485 h 546"/>
                <a:gd name="T44" fmla="*/ 30 w 376"/>
                <a:gd name="T45" fmla="*/ 485 h 546"/>
                <a:gd name="T46" fmla="*/ 30 w 376"/>
                <a:gd name="T47" fmla="*/ 485 h 546"/>
                <a:gd name="T48" fmla="*/ 30 w 376"/>
                <a:gd name="T49" fmla="*/ 485 h 546"/>
                <a:gd name="T50" fmla="*/ 0 w 376"/>
                <a:gd name="T51" fmla="*/ 516 h 546"/>
                <a:gd name="T52" fmla="*/ 30 w 376"/>
                <a:gd name="T53" fmla="*/ 546 h 546"/>
                <a:gd name="T54" fmla="*/ 345 w 376"/>
                <a:gd name="T55" fmla="*/ 546 h 546"/>
                <a:gd name="T56" fmla="*/ 376 w 376"/>
                <a:gd name="T57" fmla="*/ 516 h 546"/>
                <a:gd name="T58" fmla="*/ 176 w 376"/>
                <a:gd name="T59" fmla="*/ 394 h 546"/>
                <a:gd name="T60" fmla="*/ 158 w 376"/>
                <a:gd name="T61" fmla="*/ 399 h 546"/>
                <a:gd name="T62" fmla="*/ 35 w 376"/>
                <a:gd name="T63" fmla="*/ 332 h 546"/>
                <a:gd name="T64" fmla="*/ 30 w 376"/>
                <a:gd name="T65" fmla="*/ 314 h 546"/>
                <a:gd name="T66" fmla="*/ 48 w 376"/>
                <a:gd name="T67" fmla="*/ 308 h 546"/>
                <a:gd name="T68" fmla="*/ 48 w 376"/>
                <a:gd name="T69" fmla="*/ 308 h 546"/>
                <a:gd name="T70" fmla="*/ 48 w 376"/>
                <a:gd name="T71" fmla="*/ 308 h 546"/>
                <a:gd name="T72" fmla="*/ 171 w 376"/>
                <a:gd name="T73" fmla="*/ 376 h 546"/>
                <a:gd name="T74" fmla="*/ 176 w 376"/>
                <a:gd name="T75" fmla="*/ 394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6" h="546">
                  <a:moveTo>
                    <a:pt x="376" y="516"/>
                  </a:moveTo>
                  <a:cubicBezTo>
                    <a:pt x="376" y="499"/>
                    <a:pt x="362" y="485"/>
                    <a:pt x="345" y="485"/>
                  </a:cubicBezTo>
                  <a:cubicBezTo>
                    <a:pt x="251" y="485"/>
                    <a:pt x="251" y="485"/>
                    <a:pt x="251" y="485"/>
                  </a:cubicBezTo>
                  <a:cubicBezTo>
                    <a:pt x="299" y="485"/>
                    <a:pt x="338" y="393"/>
                    <a:pt x="338" y="351"/>
                  </a:cubicBezTo>
                  <a:cubicBezTo>
                    <a:pt x="338" y="284"/>
                    <a:pt x="294" y="226"/>
                    <a:pt x="231" y="203"/>
                  </a:cubicBezTo>
                  <a:cubicBezTo>
                    <a:pt x="318" y="49"/>
                    <a:pt x="318" y="49"/>
                    <a:pt x="318" y="49"/>
                  </a:cubicBezTo>
                  <a:cubicBezTo>
                    <a:pt x="318" y="18"/>
                    <a:pt x="318" y="18"/>
                    <a:pt x="318" y="18"/>
                  </a:cubicBezTo>
                  <a:cubicBezTo>
                    <a:pt x="285" y="0"/>
                    <a:pt x="285" y="0"/>
                    <a:pt x="285" y="0"/>
                  </a:cubicBezTo>
                  <a:cubicBezTo>
                    <a:pt x="259" y="18"/>
                    <a:pt x="259" y="18"/>
                    <a:pt x="259" y="18"/>
                  </a:cubicBezTo>
                  <a:cubicBezTo>
                    <a:pt x="127" y="259"/>
                    <a:pt x="127" y="259"/>
                    <a:pt x="127" y="259"/>
                  </a:cubicBezTo>
                  <a:cubicBezTo>
                    <a:pt x="127" y="259"/>
                    <a:pt x="138" y="267"/>
                    <a:pt x="136" y="277"/>
                  </a:cubicBezTo>
                  <a:cubicBezTo>
                    <a:pt x="134" y="287"/>
                    <a:pt x="126" y="300"/>
                    <a:pt x="126" y="300"/>
                  </a:cubicBezTo>
                  <a:cubicBezTo>
                    <a:pt x="145" y="310"/>
                    <a:pt x="145" y="310"/>
                    <a:pt x="145" y="310"/>
                  </a:cubicBezTo>
                  <a:cubicBezTo>
                    <a:pt x="145" y="310"/>
                    <a:pt x="155" y="293"/>
                    <a:pt x="162" y="291"/>
                  </a:cubicBezTo>
                  <a:cubicBezTo>
                    <a:pt x="169" y="290"/>
                    <a:pt x="183" y="289"/>
                    <a:pt x="183" y="289"/>
                  </a:cubicBezTo>
                  <a:cubicBezTo>
                    <a:pt x="214" y="235"/>
                    <a:pt x="214" y="235"/>
                    <a:pt x="214" y="235"/>
                  </a:cubicBezTo>
                  <a:cubicBezTo>
                    <a:pt x="263" y="251"/>
                    <a:pt x="298" y="295"/>
                    <a:pt x="298" y="345"/>
                  </a:cubicBezTo>
                  <a:cubicBezTo>
                    <a:pt x="298" y="386"/>
                    <a:pt x="275" y="422"/>
                    <a:pt x="242" y="443"/>
                  </a:cubicBezTo>
                  <a:cubicBezTo>
                    <a:pt x="125" y="443"/>
                    <a:pt x="125" y="443"/>
                    <a:pt x="125" y="443"/>
                  </a:cubicBezTo>
                  <a:cubicBezTo>
                    <a:pt x="114" y="443"/>
                    <a:pt x="104" y="452"/>
                    <a:pt x="104" y="464"/>
                  </a:cubicBezTo>
                  <a:cubicBezTo>
                    <a:pt x="104" y="476"/>
                    <a:pt x="113" y="485"/>
                    <a:pt x="125" y="485"/>
                  </a:cubicBezTo>
                  <a:cubicBezTo>
                    <a:pt x="125" y="485"/>
                    <a:pt x="125" y="485"/>
                    <a:pt x="125" y="485"/>
                  </a:cubicBezTo>
                  <a:cubicBezTo>
                    <a:pt x="30" y="485"/>
                    <a:pt x="30" y="485"/>
                    <a:pt x="30" y="485"/>
                  </a:cubicBezTo>
                  <a:cubicBezTo>
                    <a:pt x="30" y="485"/>
                    <a:pt x="30" y="485"/>
                    <a:pt x="30" y="485"/>
                  </a:cubicBezTo>
                  <a:cubicBezTo>
                    <a:pt x="30" y="485"/>
                    <a:pt x="30" y="485"/>
                    <a:pt x="30" y="485"/>
                  </a:cubicBezTo>
                  <a:cubicBezTo>
                    <a:pt x="13" y="485"/>
                    <a:pt x="0" y="499"/>
                    <a:pt x="0" y="516"/>
                  </a:cubicBezTo>
                  <a:cubicBezTo>
                    <a:pt x="0" y="532"/>
                    <a:pt x="13" y="546"/>
                    <a:pt x="30" y="546"/>
                  </a:cubicBezTo>
                  <a:cubicBezTo>
                    <a:pt x="345" y="546"/>
                    <a:pt x="345" y="546"/>
                    <a:pt x="345" y="546"/>
                  </a:cubicBezTo>
                  <a:cubicBezTo>
                    <a:pt x="362" y="546"/>
                    <a:pt x="376" y="532"/>
                    <a:pt x="376" y="516"/>
                  </a:cubicBezTo>
                  <a:close/>
                  <a:moveTo>
                    <a:pt x="176" y="394"/>
                  </a:moveTo>
                  <a:cubicBezTo>
                    <a:pt x="173" y="400"/>
                    <a:pt x="165" y="403"/>
                    <a:pt x="158" y="399"/>
                  </a:cubicBezTo>
                  <a:cubicBezTo>
                    <a:pt x="35" y="332"/>
                    <a:pt x="35" y="332"/>
                    <a:pt x="35" y="332"/>
                  </a:cubicBezTo>
                  <a:cubicBezTo>
                    <a:pt x="29" y="328"/>
                    <a:pt x="27" y="320"/>
                    <a:pt x="30" y="314"/>
                  </a:cubicBezTo>
                  <a:cubicBezTo>
                    <a:pt x="34" y="307"/>
                    <a:pt x="42" y="305"/>
                    <a:pt x="48" y="308"/>
                  </a:cubicBezTo>
                  <a:cubicBezTo>
                    <a:pt x="48" y="308"/>
                    <a:pt x="48" y="308"/>
                    <a:pt x="48" y="308"/>
                  </a:cubicBezTo>
                  <a:cubicBezTo>
                    <a:pt x="48" y="308"/>
                    <a:pt x="48" y="308"/>
                    <a:pt x="48" y="308"/>
                  </a:cubicBezTo>
                  <a:cubicBezTo>
                    <a:pt x="171" y="376"/>
                    <a:pt x="171" y="376"/>
                    <a:pt x="171" y="376"/>
                  </a:cubicBezTo>
                  <a:cubicBezTo>
                    <a:pt x="178" y="379"/>
                    <a:pt x="180" y="387"/>
                    <a:pt x="176" y="39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5" name="组合 44"/>
          <p:cNvGrpSpPr>
            <a:grpSpLocks noChangeAspect="1"/>
          </p:cNvGrpSpPr>
          <p:nvPr/>
        </p:nvGrpSpPr>
        <p:grpSpPr>
          <a:xfrm>
            <a:off x="7352207" y="4527812"/>
            <a:ext cx="396000" cy="396000"/>
            <a:chOff x="2254585" y="392649"/>
            <a:chExt cx="1186377" cy="1186377"/>
          </a:xfrm>
          <a:solidFill>
            <a:schemeClr val="bg1"/>
          </a:solidFill>
        </p:grpSpPr>
        <p:sp>
          <p:nvSpPr>
            <p:cNvPr id="46" name="Freeform 237"/>
            <p:cNvSpPr/>
            <p:nvPr/>
          </p:nvSpPr>
          <p:spPr bwMode="auto">
            <a:xfrm>
              <a:off x="2254585" y="392649"/>
              <a:ext cx="1186377" cy="1186377"/>
            </a:xfrm>
            <a:custGeom>
              <a:avLst/>
              <a:gdLst>
                <a:gd name="T0" fmla="*/ 555 w 713"/>
                <a:gd name="T1" fmla="*/ 60 h 713"/>
                <a:gd name="T2" fmla="*/ 357 w 713"/>
                <a:gd name="T3" fmla="*/ 0 h 713"/>
                <a:gd name="T4" fmla="*/ 46 w 713"/>
                <a:gd name="T5" fmla="*/ 181 h 713"/>
                <a:gd name="T6" fmla="*/ 0 w 713"/>
                <a:gd name="T7" fmla="*/ 356 h 713"/>
                <a:gd name="T8" fmla="*/ 44 w 713"/>
                <a:gd name="T9" fmla="*/ 528 h 713"/>
                <a:gd name="T10" fmla="*/ 357 w 713"/>
                <a:gd name="T11" fmla="*/ 713 h 713"/>
                <a:gd name="T12" fmla="*/ 631 w 713"/>
                <a:gd name="T13" fmla="*/ 584 h 713"/>
                <a:gd name="T14" fmla="*/ 713 w 713"/>
                <a:gd name="T15" fmla="*/ 356 h 713"/>
                <a:gd name="T16" fmla="*/ 555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5" y="60"/>
                  </a:moveTo>
                  <a:cubicBezTo>
                    <a:pt x="498" y="22"/>
                    <a:pt x="430" y="0"/>
                    <a:pt x="357" y="0"/>
                  </a:cubicBezTo>
                  <a:cubicBezTo>
                    <a:pt x="223" y="0"/>
                    <a:pt x="107" y="73"/>
                    <a:pt x="46" y="181"/>
                  </a:cubicBezTo>
                  <a:cubicBezTo>
                    <a:pt x="17" y="233"/>
                    <a:pt x="0" y="293"/>
                    <a:pt x="0" y="356"/>
                  </a:cubicBezTo>
                  <a:cubicBezTo>
                    <a:pt x="0" y="419"/>
                    <a:pt x="16" y="477"/>
                    <a:pt x="44" y="528"/>
                  </a:cubicBezTo>
                  <a:cubicBezTo>
                    <a:pt x="105" y="638"/>
                    <a:pt x="222" y="713"/>
                    <a:pt x="357" y="713"/>
                  </a:cubicBezTo>
                  <a:cubicBezTo>
                    <a:pt x="467" y="713"/>
                    <a:pt x="566" y="663"/>
                    <a:pt x="631" y="584"/>
                  </a:cubicBezTo>
                  <a:cubicBezTo>
                    <a:pt x="682" y="522"/>
                    <a:pt x="713" y="443"/>
                    <a:pt x="713" y="356"/>
                  </a:cubicBezTo>
                  <a:cubicBezTo>
                    <a:pt x="713" y="233"/>
                    <a:pt x="650" y="124"/>
                    <a:pt x="555"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47" name="Rectangle 322"/>
            <p:cNvSpPr>
              <a:spLocks noChangeArrowheads="1"/>
            </p:cNvSpPr>
            <p:nvPr/>
          </p:nvSpPr>
          <p:spPr bwMode="auto">
            <a:xfrm>
              <a:off x="2680550" y="559041"/>
              <a:ext cx="327793" cy="9983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8" name="Freeform 323"/>
            <p:cNvSpPr>
              <a:spLocks noEditPoints="1"/>
            </p:cNvSpPr>
            <p:nvPr/>
          </p:nvSpPr>
          <p:spPr bwMode="auto">
            <a:xfrm>
              <a:off x="2565739" y="688827"/>
              <a:ext cx="557414" cy="675553"/>
            </a:xfrm>
            <a:custGeom>
              <a:avLst/>
              <a:gdLst>
                <a:gd name="T0" fmla="*/ 307 w 335"/>
                <a:gd name="T1" fmla="*/ 92 h 406"/>
                <a:gd name="T2" fmla="*/ 233 w 335"/>
                <a:gd name="T3" fmla="*/ 52 h 406"/>
                <a:gd name="T4" fmla="*/ 233 w 335"/>
                <a:gd name="T5" fmla="*/ 0 h 406"/>
                <a:gd name="T6" fmla="*/ 102 w 335"/>
                <a:gd name="T7" fmla="*/ 0 h 406"/>
                <a:gd name="T8" fmla="*/ 102 w 335"/>
                <a:gd name="T9" fmla="*/ 52 h 406"/>
                <a:gd name="T10" fmla="*/ 28 w 335"/>
                <a:gd name="T11" fmla="*/ 92 h 406"/>
                <a:gd name="T12" fmla="*/ 0 w 335"/>
                <a:gd name="T13" fmla="*/ 183 h 406"/>
                <a:gd name="T14" fmla="*/ 0 w 335"/>
                <a:gd name="T15" fmla="*/ 406 h 406"/>
                <a:gd name="T16" fmla="*/ 335 w 335"/>
                <a:gd name="T17" fmla="*/ 406 h 406"/>
                <a:gd name="T18" fmla="*/ 335 w 335"/>
                <a:gd name="T19" fmla="*/ 183 h 406"/>
                <a:gd name="T20" fmla="*/ 307 w 335"/>
                <a:gd name="T21" fmla="*/ 92 h 406"/>
                <a:gd name="T22" fmla="*/ 51 w 335"/>
                <a:gd name="T23" fmla="*/ 371 h 406"/>
                <a:gd name="T24" fmla="*/ 30 w 335"/>
                <a:gd name="T25" fmla="*/ 357 h 406"/>
                <a:gd name="T26" fmla="*/ 51 w 335"/>
                <a:gd name="T27" fmla="*/ 343 h 406"/>
                <a:gd name="T28" fmla="*/ 71 w 335"/>
                <a:gd name="T29" fmla="*/ 357 h 406"/>
                <a:gd name="T30" fmla="*/ 51 w 335"/>
                <a:gd name="T31" fmla="*/ 371 h 406"/>
                <a:gd name="T32" fmla="*/ 74 w 335"/>
                <a:gd name="T33" fmla="*/ 122 h 406"/>
                <a:gd name="T34" fmla="*/ 140 w 335"/>
                <a:gd name="T35" fmla="*/ 122 h 406"/>
                <a:gd name="T36" fmla="*/ 140 w 335"/>
                <a:gd name="T37" fmla="*/ 55 h 406"/>
                <a:gd name="T38" fmla="*/ 194 w 335"/>
                <a:gd name="T39" fmla="*/ 55 h 406"/>
                <a:gd name="T40" fmla="*/ 194 w 335"/>
                <a:gd name="T41" fmla="*/ 122 h 406"/>
                <a:gd name="T42" fmla="*/ 260 w 335"/>
                <a:gd name="T43" fmla="*/ 122 h 406"/>
                <a:gd name="T44" fmla="*/ 260 w 335"/>
                <a:gd name="T45" fmla="*/ 175 h 406"/>
                <a:gd name="T46" fmla="*/ 194 w 335"/>
                <a:gd name="T47" fmla="*/ 175 h 406"/>
                <a:gd name="T48" fmla="*/ 194 w 335"/>
                <a:gd name="T49" fmla="*/ 242 h 406"/>
                <a:gd name="T50" fmla="*/ 140 w 335"/>
                <a:gd name="T51" fmla="*/ 242 h 406"/>
                <a:gd name="T52" fmla="*/ 140 w 335"/>
                <a:gd name="T53" fmla="*/ 175 h 406"/>
                <a:gd name="T54" fmla="*/ 74 w 335"/>
                <a:gd name="T55" fmla="*/ 175 h 406"/>
                <a:gd name="T56" fmla="*/ 74 w 335"/>
                <a:gd name="T57" fmla="*/ 122 h 406"/>
                <a:gd name="T58" fmla="*/ 286 w 335"/>
                <a:gd name="T59" fmla="*/ 356 h 406"/>
                <a:gd name="T60" fmla="*/ 239 w 335"/>
                <a:gd name="T61" fmla="*/ 350 h 406"/>
                <a:gd name="T62" fmla="*/ 239 w 335"/>
                <a:gd name="T63" fmla="*/ 337 h 406"/>
                <a:gd name="T64" fmla="*/ 235 w 335"/>
                <a:gd name="T65" fmla="*/ 337 h 406"/>
                <a:gd name="T66" fmla="*/ 221 w 335"/>
                <a:gd name="T67" fmla="*/ 336 h 406"/>
                <a:gd name="T68" fmla="*/ 221 w 335"/>
                <a:gd name="T69" fmla="*/ 336 h 406"/>
                <a:gd name="T70" fmla="*/ 168 w 335"/>
                <a:gd name="T71" fmla="*/ 357 h 406"/>
                <a:gd name="T72" fmla="*/ 115 w 335"/>
                <a:gd name="T73" fmla="*/ 336 h 406"/>
                <a:gd name="T74" fmla="*/ 152 w 335"/>
                <a:gd name="T75" fmla="*/ 317 h 406"/>
                <a:gd name="T76" fmla="*/ 139 w 335"/>
                <a:gd name="T77" fmla="*/ 311 h 406"/>
                <a:gd name="T78" fmla="*/ 127 w 335"/>
                <a:gd name="T79" fmla="*/ 313 h 406"/>
                <a:gd name="T80" fmla="*/ 105 w 335"/>
                <a:gd name="T81" fmla="*/ 304 h 406"/>
                <a:gd name="T82" fmla="*/ 105 w 335"/>
                <a:gd name="T83" fmla="*/ 273 h 406"/>
                <a:gd name="T84" fmla="*/ 127 w 335"/>
                <a:gd name="T85" fmla="*/ 263 h 406"/>
                <a:gd name="T86" fmla="*/ 155 w 335"/>
                <a:gd name="T87" fmla="*/ 286 h 406"/>
                <a:gd name="T88" fmla="*/ 159 w 335"/>
                <a:gd name="T89" fmla="*/ 286 h 406"/>
                <a:gd name="T90" fmla="*/ 184 w 335"/>
                <a:gd name="T91" fmla="*/ 301 h 406"/>
                <a:gd name="T92" fmla="*/ 169 w 335"/>
                <a:gd name="T93" fmla="*/ 316 h 406"/>
                <a:gd name="T94" fmla="*/ 201 w 335"/>
                <a:gd name="T95" fmla="*/ 320 h 406"/>
                <a:gd name="T96" fmla="*/ 201 w 335"/>
                <a:gd name="T97" fmla="*/ 320 h 406"/>
                <a:gd name="T98" fmla="*/ 235 w 335"/>
                <a:gd name="T99" fmla="*/ 303 h 406"/>
                <a:gd name="T100" fmla="*/ 245 w 335"/>
                <a:gd name="T101" fmla="*/ 304 h 406"/>
                <a:gd name="T102" fmla="*/ 261 w 335"/>
                <a:gd name="T103" fmla="*/ 309 h 406"/>
                <a:gd name="T104" fmla="*/ 264 w 335"/>
                <a:gd name="T105" fmla="*/ 311 h 406"/>
                <a:gd name="T106" fmla="*/ 269 w 335"/>
                <a:gd name="T107" fmla="*/ 309 h 406"/>
                <a:gd name="T108" fmla="*/ 316 w 335"/>
                <a:gd name="T109" fmla="*/ 316 h 406"/>
                <a:gd name="T110" fmla="*/ 286 w 335"/>
                <a:gd name="T111" fmla="*/ 356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5" h="406">
                  <a:moveTo>
                    <a:pt x="307" y="92"/>
                  </a:moveTo>
                  <a:cubicBezTo>
                    <a:pt x="288" y="68"/>
                    <a:pt x="263" y="55"/>
                    <a:pt x="233" y="52"/>
                  </a:cubicBezTo>
                  <a:cubicBezTo>
                    <a:pt x="233" y="0"/>
                    <a:pt x="233" y="0"/>
                    <a:pt x="233" y="0"/>
                  </a:cubicBezTo>
                  <a:cubicBezTo>
                    <a:pt x="102" y="0"/>
                    <a:pt x="102" y="0"/>
                    <a:pt x="102" y="0"/>
                  </a:cubicBezTo>
                  <a:cubicBezTo>
                    <a:pt x="102" y="52"/>
                    <a:pt x="102" y="52"/>
                    <a:pt x="102" y="52"/>
                  </a:cubicBezTo>
                  <a:cubicBezTo>
                    <a:pt x="71" y="55"/>
                    <a:pt x="47" y="68"/>
                    <a:pt x="28" y="92"/>
                  </a:cubicBezTo>
                  <a:cubicBezTo>
                    <a:pt x="9" y="116"/>
                    <a:pt x="0" y="146"/>
                    <a:pt x="0" y="183"/>
                  </a:cubicBezTo>
                  <a:cubicBezTo>
                    <a:pt x="0" y="406"/>
                    <a:pt x="0" y="406"/>
                    <a:pt x="0" y="406"/>
                  </a:cubicBezTo>
                  <a:cubicBezTo>
                    <a:pt x="335" y="406"/>
                    <a:pt x="335" y="406"/>
                    <a:pt x="335" y="406"/>
                  </a:cubicBezTo>
                  <a:cubicBezTo>
                    <a:pt x="335" y="183"/>
                    <a:pt x="335" y="183"/>
                    <a:pt x="335" y="183"/>
                  </a:cubicBezTo>
                  <a:cubicBezTo>
                    <a:pt x="335" y="146"/>
                    <a:pt x="326" y="116"/>
                    <a:pt x="307" y="92"/>
                  </a:cubicBezTo>
                  <a:close/>
                  <a:moveTo>
                    <a:pt x="51" y="371"/>
                  </a:moveTo>
                  <a:cubicBezTo>
                    <a:pt x="39" y="371"/>
                    <a:pt x="30" y="364"/>
                    <a:pt x="30" y="357"/>
                  </a:cubicBezTo>
                  <a:cubicBezTo>
                    <a:pt x="30" y="350"/>
                    <a:pt x="39" y="343"/>
                    <a:pt x="51" y="343"/>
                  </a:cubicBezTo>
                  <a:cubicBezTo>
                    <a:pt x="62" y="343"/>
                    <a:pt x="71" y="350"/>
                    <a:pt x="71" y="357"/>
                  </a:cubicBezTo>
                  <a:cubicBezTo>
                    <a:pt x="71" y="364"/>
                    <a:pt x="62" y="371"/>
                    <a:pt x="51" y="371"/>
                  </a:cubicBezTo>
                  <a:close/>
                  <a:moveTo>
                    <a:pt x="74" y="122"/>
                  </a:moveTo>
                  <a:cubicBezTo>
                    <a:pt x="140" y="122"/>
                    <a:pt x="140" y="122"/>
                    <a:pt x="140" y="122"/>
                  </a:cubicBezTo>
                  <a:cubicBezTo>
                    <a:pt x="140" y="55"/>
                    <a:pt x="140" y="55"/>
                    <a:pt x="140" y="55"/>
                  </a:cubicBezTo>
                  <a:cubicBezTo>
                    <a:pt x="194" y="55"/>
                    <a:pt x="194" y="55"/>
                    <a:pt x="194" y="55"/>
                  </a:cubicBezTo>
                  <a:cubicBezTo>
                    <a:pt x="194" y="122"/>
                    <a:pt x="194" y="122"/>
                    <a:pt x="194" y="122"/>
                  </a:cubicBezTo>
                  <a:cubicBezTo>
                    <a:pt x="260" y="122"/>
                    <a:pt x="260" y="122"/>
                    <a:pt x="260" y="122"/>
                  </a:cubicBezTo>
                  <a:cubicBezTo>
                    <a:pt x="260" y="175"/>
                    <a:pt x="260" y="175"/>
                    <a:pt x="260" y="175"/>
                  </a:cubicBezTo>
                  <a:cubicBezTo>
                    <a:pt x="194" y="175"/>
                    <a:pt x="194" y="175"/>
                    <a:pt x="194" y="175"/>
                  </a:cubicBezTo>
                  <a:cubicBezTo>
                    <a:pt x="194" y="242"/>
                    <a:pt x="194" y="242"/>
                    <a:pt x="194" y="242"/>
                  </a:cubicBezTo>
                  <a:cubicBezTo>
                    <a:pt x="140" y="242"/>
                    <a:pt x="140" y="242"/>
                    <a:pt x="140" y="242"/>
                  </a:cubicBezTo>
                  <a:cubicBezTo>
                    <a:pt x="140" y="175"/>
                    <a:pt x="140" y="175"/>
                    <a:pt x="140" y="175"/>
                  </a:cubicBezTo>
                  <a:cubicBezTo>
                    <a:pt x="74" y="175"/>
                    <a:pt x="74" y="175"/>
                    <a:pt x="74" y="175"/>
                  </a:cubicBezTo>
                  <a:lnTo>
                    <a:pt x="74" y="122"/>
                  </a:lnTo>
                  <a:close/>
                  <a:moveTo>
                    <a:pt x="286" y="356"/>
                  </a:moveTo>
                  <a:cubicBezTo>
                    <a:pt x="265" y="366"/>
                    <a:pt x="244" y="363"/>
                    <a:pt x="239" y="350"/>
                  </a:cubicBezTo>
                  <a:cubicBezTo>
                    <a:pt x="237" y="346"/>
                    <a:pt x="237" y="341"/>
                    <a:pt x="239" y="337"/>
                  </a:cubicBezTo>
                  <a:cubicBezTo>
                    <a:pt x="238" y="337"/>
                    <a:pt x="236" y="337"/>
                    <a:pt x="235" y="337"/>
                  </a:cubicBezTo>
                  <a:cubicBezTo>
                    <a:pt x="230" y="337"/>
                    <a:pt x="225" y="337"/>
                    <a:pt x="221" y="336"/>
                  </a:cubicBezTo>
                  <a:cubicBezTo>
                    <a:pt x="221" y="336"/>
                    <a:pt x="221" y="336"/>
                    <a:pt x="221" y="336"/>
                  </a:cubicBezTo>
                  <a:cubicBezTo>
                    <a:pt x="221" y="348"/>
                    <a:pt x="197" y="357"/>
                    <a:pt x="168" y="357"/>
                  </a:cubicBezTo>
                  <a:cubicBezTo>
                    <a:pt x="139" y="357"/>
                    <a:pt x="115" y="348"/>
                    <a:pt x="115" y="336"/>
                  </a:cubicBezTo>
                  <a:cubicBezTo>
                    <a:pt x="115" y="327"/>
                    <a:pt x="131" y="319"/>
                    <a:pt x="152" y="317"/>
                  </a:cubicBezTo>
                  <a:cubicBezTo>
                    <a:pt x="147" y="316"/>
                    <a:pt x="142" y="314"/>
                    <a:pt x="139" y="311"/>
                  </a:cubicBezTo>
                  <a:cubicBezTo>
                    <a:pt x="135" y="312"/>
                    <a:pt x="131" y="313"/>
                    <a:pt x="127" y="313"/>
                  </a:cubicBezTo>
                  <a:cubicBezTo>
                    <a:pt x="118" y="313"/>
                    <a:pt x="111" y="309"/>
                    <a:pt x="105" y="304"/>
                  </a:cubicBezTo>
                  <a:cubicBezTo>
                    <a:pt x="100" y="296"/>
                    <a:pt x="100" y="281"/>
                    <a:pt x="105" y="273"/>
                  </a:cubicBezTo>
                  <a:cubicBezTo>
                    <a:pt x="111" y="267"/>
                    <a:pt x="118" y="263"/>
                    <a:pt x="127" y="263"/>
                  </a:cubicBezTo>
                  <a:cubicBezTo>
                    <a:pt x="142" y="263"/>
                    <a:pt x="154" y="273"/>
                    <a:pt x="155" y="286"/>
                  </a:cubicBezTo>
                  <a:cubicBezTo>
                    <a:pt x="156" y="286"/>
                    <a:pt x="157" y="286"/>
                    <a:pt x="159" y="286"/>
                  </a:cubicBezTo>
                  <a:cubicBezTo>
                    <a:pt x="173" y="286"/>
                    <a:pt x="184" y="293"/>
                    <a:pt x="184" y="301"/>
                  </a:cubicBezTo>
                  <a:cubicBezTo>
                    <a:pt x="184" y="308"/>
                    <a:pt x="178" y="313"/>
                    <a:pt x="169" y="316"/>
                  </a:cubicBezTo>
                  <a:cubicBezTo>
                    <a:pt x="181" y="316"/>
                    <a:pt x="192" y="317"/>
                    <a:pt x="201" y="320"/>
                  </a:cubicBezTo>
                  <a:cubicBezTo>
                    <a:pt x="201" y="320"/>
                    <a:pt x="201" y="320"/>
                    <a:pt x="201" y="320"/>
                  </a:cubicBezTo>
                  <a:cubicBezTo>
                    <a:pt x="201" y="310"/>
                    <a:pt x="216" y="303"/>
                    <a:pt x="235" y="303"/>
                  </a:cubicBezTo>
                  <a:cubicBezTo>
                    <a:pt x="239" y="303"/>
                    <a:pt x="242" y="303"/>
                    <a:pt x="245" y="304"/>
                  </a:cubicBezTo>
                  <a:cubicBezTo>
                    <a:pt x="251" y="305"/>
                    <a:pt x="257" y="306"/>
                    <a:pt x="261" y="309"/>
                  </a:cubicBezTo>
                  <a:cubicBezTo>
                    <a:pt x="262" y="310"/>
                    <a:pt x="263" y="310"/>
                    <a:pt x="264" y="311"/>
                  </a:cubicBezTo>
                  <a:cubicBezTo>
                    <a:pt x="265" y="310"/>
                    <a:pt x="267" y="309"/>
                    <a:pt x="269" y="309"/>
                  </a:cubicBezTo>
                  <a:cubicBezTo>
                    <a:pt x="290" y="299"/>
                    <a:pt x="311" y="303"/>
                    <a:pt x="316" y="316"/>
                  </a:cubicBezTo>
                  <a:cubicBezTo>
                    <a:pt x="321" y="329"/>
                    <a:pt x="308" y="347"/>
                    <a:pt x="286" y="3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9" name="组合 48"/>
          <p:cNvGrpSpPr>
            <a:grpSpLocks noChangeAspect="1"/>
          </p:cNvGrpSpPr>
          <p:nvPr/>
        </p:nvGrpSpPr>
        <p:grpSpPr>
          <a:xfrm>
            <a:off x="7911953" y="4527812"/>
            <a:ext cx="396000" cy="396000"/>
            <a:chOff x="1937429" y="3075806"/>
            <a:chExt cx="1186377" cy="1187209"/>
          </a:xfrm>
          <a:solidFill>
            <a:schemeClr val="bg1"/>
          </a:solidFill>
        </p:grpSpPr>
        <p:sp>
          <p:nvSpPr>
            <p:cNvPr id="50" name="Freeform 228"/>
            <p:cNvSpPr/>
            <p:nvPr/>
          </p:nvSpPr>
          <p:spPr bwMode="auto">
            <a:xfrm>
              <a:off x="1937429" y="3075806"/>
              <a:ext cx="1186377" cy="1187209"/>
            </a:xfrm>
            <a:custGeom>
              <a:avLst/>
              <a:gdLst>
                <a:gd name="T0" fmla="*/ 554 w 713"/>
                <a:gd name="T1" fmla="*/ 60 h 713"/>
                <a:gd name="T2" fmla="*/ 356 w 713"/>
                <a:gd name="T3" fmla="*/ 0 h 713"/>
                <a:gd name="T4" fmla="*/ 46 w 713"/>
                <a:gd name="T5" fmla="*/ 181 h 713"/>
                <a:gd name="T6" fmla="*/ 0 w 713"/>
                <a:gd name="T7" fmla="*/ 356 h 713"/>
                <a:gd name="T8" fmla="*/ 44 w 713"/>
                <a:gd name="T9" fmla="*/ 528 h 713"/>
                <a:gd name="T10" fmla="*/ 356 w 713"/>
                <a:gd name="T11" fmla="*/ 713 h 713"/>
                <a:gd name="T12" fmla="*/ 631 w 713"/>
                <a:gd name="T13" fmla="*/ 584 h 713"/>
                <a:gd name="T14" fmla="*/ 713 w 713"/>
                <a:gd name="T15" fmla="*/ 356 h 713"/>
                <a:gd name="T16" fmla="*/ 554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4" y="60"/>
                  </a:moveTo>
                  <a:cubicBezTo>
                    <a:pt x="498" y="22"/>
                    <a:pt x="430" y="0"/>
                    <a:pt x="356" y="0"/>
                  </a:cubicBezTo>
                  <a:cubicBezTo>
                    <a:pt x="223" y="0"/>
                    <a:pt x="107" y="73"/>
                    <a:pt x="46" y="181"/>
                  </a:cubicBezTo>
                  <a:cubicBezTo>
                    <a:pt x="16" y="233"/>
                    <a:pt x="0" y="293"/>
                    <a:pt x="0" y="356"/>
                  </a:cubicBezTo>
                  <a:cubicBezTo>
                    <a:pt x="0" y="419"/>
                    <a:pt x="16" y="477"/>
                    <a:pt x="44" y="528"/>
                  </a:cubicBezTo>
                  <a:cubicBezTo>
                    <a:pt x="104" y="638"/>
                    <a:pt x="222" y="713"/>
                    <a:pt x="356" y="713"/>
                  </a:cubicBezTo>
                  <a:cubicBezTo>
                    <a:pt x="467" y="713"/>
                    <a:pt x="565" y="663"/>
                    <a:pt x="631" y="584"/>
                  </a:cubicBezTo>
                  <a:cubicBezTo>
                    <a:pt x="682" y="522"/>
                    <a:pt x="713" y="443"/>
                    <a:pt x="713" y="356"/>
                  </a:cubicBezTo>
                  <a:cubicBezTo>
                    <a:pt x="713" y="233"/>
                    <a:pt x="650" y="124"/>
                    <a:pt x="554"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51" name="Freeform 295"/>
            <p:cNvSpPr>
              <a:spLocks noEditPoints="1"/>
            </p:cNvSpPr>
            <p:nvPr/>
          </p:nvSpPr>
          <p:spPr bwMode="auto">
            <a:xfrm>
              <a:off x="2180361" y="3566663"/>
              <a:ext cx="703839" cy="498345"/>
            </a:xfrm>
            <a:custGeom>
              <a:avLst/>
              <a:gdLst>
                <a:gd name="T0" fmla="*/ 194 w 423"/>
                <a:gd name="T1" fmla="*/ 65 h 299"/>
                <a:gd name="T2" fmla="*/ 237 w 423"/>
                <a:gd name="T3" fmla="*/ 38 h 299"/>
                <a:gd name="T4" fmla="*/ 224 w 423"/>
                <a:gd name="T5" fmla="*/ 79 h 299"/>
                <a:gd name="T6" fmla="*/ 276 w 423"/>
                <a:gd name="T7" fmla="*/ 66 h 299"/>
                <a:gd name="T8" fmla="*/ 225 w 423"/>
                <a:gd name="T9" fmla="*/ 99 h 299"/>
                <a:gd name="T10" fmla="*/ 294 w 423"/>
                <a:gd name="T11" fmla="*/ 97 h 299"/>
                <a:gd name="T12" fmla="*/ 226 w 423"/>
                <a:gd name="T13" fmla="*/ 119 h 299"/>
                <a:gd name="T14" fmla="*/ 299 w 423"/>
                <a:gd name="T15" fmla="*/ 120 h 299"/>
                <a:gd name="T16" fmla="*/ 226 w 423"/>
                <a:gd name="T17" fmla="*/ 138 h 299"/>
                <a:gd name="T18" fmla="*/ 302 w 423"/>
                <a:gd name="T19" fmla="*/ 145 h 299"/>
                <a:gd name="T20" fmla="*/ 242 w 423"/>
                <a:gd name="T21" fmla="*/ 164 h 299"/>
                <a:gd name="T22" fmla="*/ 303 w 423"/>
                <a:gd name="T23" fmla="*/ 170 h 299"/>
                <a:gd name="T24" fmla="*/ 260 w 423"/>
                <a:gd name="T25" fmla="*/ 195 h 299"/>
                <a:gd name="T26" fmla="*/ 304 w 423"/>
                <a:gd name="T27" fmla="*/ 210 h 299"/>
                <a:gd name="T28" fmla="*/ 303 w 423"/>
                <a:gd name="T29" fmla="*/ 219 h 299"/>
                <a:gd name="T30" fmla="*/ 285 w 423"/>
                <a:gd name="T31" fmla="*/ 241 h 299"/>
                <a:gd name="T32" fmla="*/ 301 w 423"/>
                <a:gd name="T33" fmla="*/ 247 h 299"/>
                <a:gd name="T34" fmla="*/ 226 w 423"/>
                <a:gd name="T35" fmla="*/ 168 h 299"/>
                <a:gd name="T36" fmla="*/ 151 w 423"/>
                <a:gd name="T37" fmla="*/ 257 h 299"/>
                <a:gd name="T38" fmla="*/ 134 w 423"/>
                <a:gd name="T39" fmla="*/ 243 h 299"/>
                <a:gd name="T40" fmla="*/ 149 w 423"/>
                <a:gd name="T41" fmla="*/ 242 h 299"/>
                <a:gd name="T42" fmla="*/ 129 w 423"/>
                <a:gd name="T43" fmla="*/ 218 h 299"/>
                <a:gd name="T44" fmla="*/ 160 w 423"/>
                <a:gd name="T45" fmla="*/ 218 h 299"/>
                <a:gd name="T46" fmla="*/ 128 w 423"/>
                <a:gd name="T47" fmla="*/ 197 h 299"/>
                <a:gd name="T48" fmla="*/ 175 w 423"/>
                <a:gd name="T49" fmla="*/ 192 h 299"/>
                <a:gd name="T50" fmla="*/ 128 w 423"/>
                <a:gd name="T51" fmla="*/ 170 h 299"/>
                <a:gd name="T52" fmla="*/ 187 w 423"/>
                <a:gd name="T53" fmla="*/ 165 h 299"/>
                <a:gd name="T54" fmla="*/ 127 w 423"/>
                <a:gd name="T55" fmla="*/ 146 h 299"/>
                <a:gd name="T56" fmla="*/ 205 w 423"/>
                <a:gd name="T57" fmla="*/ 138 h 299"/>
                <a:gd name="T58" fmla="*/ 129 w 423"/>
                <a:gd name="T59" fmla="*/ 122 h 299"/>
                <a:gd name="T60" fmla="*/ 205 w 423"/>
                <a:gd name="T61" fmla="*/ 118 h 299"/>
                <a:gd name="T62" fmla="*/ 135 w 423"/>
                <a:gd name="T63" fmla="*/ 95 h 299"/>
                <a:gd name="T64" fmla="*/ 205 w 423"/>
                <a:gd name="T65" fmla="*/ 99 h 299"/>
                <a:gd name="T66" fmla="*/ 154 w 423"/>
                <a:gd name="T67" fmla="*/ 60 h 299"/>
                <a:gd name="T68" fmla="*/ 204 w 423"/>
                <a:gd name="T69" fmla="*/ 79 h 299"/>
                <a:gd name="T70" fmla="*/ 198 w 423"/>
                <a:gd name="T71" fmla="*/ 39 h 299"/>
                <a:gd name="T72" fmla="*/ 110 w 423"/>
                <a:gd name="T73" fmla="*/ 62 h 299"/>
                <a:gd name="T74" fmla="*/ 139 w 423"/>
                <a:gd name="T75" fmla="*/ 283 h 299"/>
                <a:gd name="T76" fmla="*/ 315 w 423"/>
                <a:gd name="T77" fmla="*/ 251 h 299"/>
                <a:gd name="T78" fmla="*/ 276 w 423"/>
                <a:gd name="T79" fmla="*/ 26 h 299"/>
                <a:gd name="T80" fmla="*/ 86 w 423"/>
                <a:gd name="T81" fmla="*/ 19 h 299"/>
                <a:gd name="T82" fmla="*/ 0 w 423"/>
                <a:gd name="T83" fmla="*/ 295 h 299"/>
                <a:gd name="T84" fmla="*/ 87 w 423"/>
                <a:gd name="T85" fmla="*/ 140 h 299"/>
                <a:gd name="T86" fmla="*/ 107 w 423"/>
                <a:gd name="T87" fmla="*/ 294 h 299"/>
                <a:gd name="T88" fmla="*/ 328 w 423"/>
                <a:gd name="T89" fmla="*/ 137 h 299"/>
                <a:gd name="T90" fmla="*/ 354 w 423"/>
                <a:gd name="T91" fmla="*/ 295 h 299"/>
                <a:gd name="T92" fmla="*/ 403 w 423"/>
                <a:gd name="T93" fmla="*/ 103 h 299"/>
                <a:gd name="T94" fmla="*/ 214 w 423"/>
                <a:gd name="T95"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23" h="299">
                  <a:moveTo>
                    <a:pt x="198" y="39"/>
                  </a:moveTo>
                  <a:cubicBezTo>
                    <a:pt x="173" y="46"/>
                    <a:pt x="164" y="62"/>
                    <a:pt x="194" y="65"/>
                  </a:cubicBezTo>
                  <a:cubicBezTo>
                    <a:pt x="212" y="59"/>
                    <a:pt x="216" y="57"/>
                    <a:pt x="235" y="65"/>
                  </a:cubicBezTo>
                  <a:cubicBezTo>
                    <a:pt x="265" y="58"/>
                    <a:pt x="256" y="54"/>
                    <a:pt x="237" y="38"/>
                  </a:cubicBezTo>
                  <a:cubicBezTo>
                    <a:pt x="244" y="34"/>
                    <a:pt x="254" y="40"/>
                    <a:pt x="269" y="52"/>
                  </a:cubicBezTo>
                  <a:cubicBezTo>
                    <a:pt x="281" y="60"/>
                    <a:pt x="229" y="79"/>
                    <a:pt x="224" y="79"/>
                  </a:cubicBezTo>
                  <a:cubicBezTo>
                    <a:pt x="225" y="93"/>
                    <a:pt x="225" y="93"/>
                    <a:pt x="225" y="93"/>
                  </a:cubicBezTo>
                  <a:cubicBezTo>
                    <a:pt x="248" y="92"/>
                    <a:pt x="288" y="91"/>
                    <a:pt x="276" y="66"/>
                  </a:cubicBezTo>
                  <a:cubicBezTo>
                    <a:pt x="276" y="51"/>
                    <a:pt x="288" y="64"/>
                    <a:pt x="284" y="81"/>
                  </a:cubicBezTo>
                  <a:cubicBezTo>
                    <a:pt x="279" y="97"/>
                    <a:pt x="246" y="97"/>
                    <a:pt x="225" y="99"/>
                  </a:cubicBezTo>
                  <a:cubicBezTo>
                    <a:pt x="224" y="101"/>
                    <a:pt x="227" y="107"/>
                    <a:pt x="225" y="110"/>
                  </a:cubicBezTo>
                  <a:cubicBezTo>
                    <a:pt x="249" y="114"/>
                    <a:pt x="277" y="120"/>
                    <a:pt x="294" y="97"/>
                  </a:cubicBezTo>
                  <a:cubicBezTo>
                    <a:pt x="295" y="107"/>
                    <a:pt x="295" y="107"/>
                    <a:pt x="295" y="107"/>
                  </a:cubicBezTo>
                  <a:cubicBezTo>
                    <a:pt x="278" y="127"/>
                    <a:pt x="250" y="121"/>
                    <a:pt x="226" y="119"/>
                  </a:cubicBezTo>
                  <a:cubicBezTo>
                    <a:pt x="226" y="123"/>
                    <a:pt x="226" y="124"/>
                    <a:pt x="226" y="129"/>
                  </a:cubicBezTo>
                  <a:cubicBezTo>
                    <a:pt x="248" y="134"/>
                    <a:pt x="272" y="150"/>
                    <a:pt x="299" y="120"/>
                  </a:cubicBezTo>
                  <a:cubicBezTo>
                    <a:pt x="300" y="132"/>
                    <a:pt x="300" y="132"/>
                    <a:pt x="300" y="132"/>
                  </a:cubicBezTo>
                  <a:cubicBezTo>
                    <a:pt x="277" y="154"/>
                    <a:pt x="249" y="145"/>
                    <a:pt x="226" y="138"/>
                  </a:cubicBezTo>
                  <a:cubicBezTo>
                    <a:pt x="227" y="140"/>
                    <a:pt x="227" y="144"/>
                    <a:pt x="227" y="147"/>
                  </a:cubicBezTo>
                  <a:cubicBezTo>
                    <a:pt x="241" y="158"/>
                    <a:pt x="280" y="181"/>
                    <a:pt x="302" y="145"/>
                  </a:cubicBezTo>
                  <a:cubicBezTo>
                    <a:pt x="302" y="156"/>
                    <a:pt x="302" y="156"/>
                    <a:pt x="302" y="156"/>
                  </a:cubicBezTo>
                  <a:cubicBezTo>
                    <a:pt x="281" y="179"/>
                    <a:pt x="259" y="171"/>
                    <a:pt x="242" y="164"/>
                  </a:cubicBezTo>
                  <a:cubicBezTo>
                    <a:pt x="243" y="173"/>
                    <a:pt x="243" y="173"/>
                    <a:pt x="243" y="173"/>
                  </a:cubicBezTo>
                  <a:cubicBezTo>
                    <a:pt x="253" y="192"/>
                    <a:pt x="291" y="199"/>
                    <a:pt x="303" y="170"/>
                  </a:cubicBezTo>
                  <a:cubicBezTo>
                    <a:pt x="303" y="181"/>
                    <a:pt x="303" y="181"/>
                    <a:pt x="303" y="181"/>
                  </a:cubicBezTo>
                  <a:cubicBezTo>
                    <a:pt x="298" y="193"/>
                    <a:pt x="276" y="199"/>
                    <a:pt x="260" y="195"/>
                  </a:cubicBezTo>
                  <a:cubicBezTo>
                    <a:pt x="261" y="207"/>
                    <a:pt x="285" y="221"/>
                    <a:pt x="303" y="198"/>
                  </a:cubicBezTo>
                  <a:cubicBezTo>
                    <a:pt x="304" y="210"/>
                    <a:pt x="304" y="210"/>
                    <a:pt x="304" y="210"/>
                  </a:cubicBezTo>
                  <a:cubicBezTo>
                    <a:pt x="295" y="214"/>
                    <a:pt x="284" y="217"/>
                    <a:pt x="274" y="221"/>
                  </a:cubicBezTo>
                  <a:cubicBezTo>
                    <a:pt x="277" y="234"/>
                    <a:pt x="288" y="236"/>
                    <a:pt x="303" y="219"/>
                  </a:cubicBezTo>
                  <a:cubicBezTo>
                    <a:pt x="303" y="221"/>
                    <a:pt x="303" y="224"/>
                    <a:pt x="303" y="226"/>
                  </a:cubicBezTo>
                  <a:cubicBezTo>
                    <a:pt x="298" y="232"/>
                    <a:pt x="290" y="236"/>
                    <a:pt x="285" y="241"/>
                  </a:cubicBezTo>
                  <a:cubicBezTo>
                    <a:pt x="282" y="248"/>
                    <a:pt x="288" y="250"/>
                    <a:pt x="300" y="243"/>
                  </a:cubicBezTo>
                  <a:cubicBezTo>
                    <a:pt x="299" y="246"/>
                    <a:pt x="302" y="246"/>
                    <a:pt x="301" y="247"/>
                  </a:cubicBezTo>
                  <a:cubicBezTo>
                    <a:pt x="297" y="252"/>
                    <a:pt x="290" y="253"/>
                    <a:pt x="286" y="258"/>
                  </a:cubicBezTo>
                  <a:cubicBezTo>
                    <a:pt x="266" y="219"/>
                    <a:pt x="254" y="194"/>
                    <a:pt x="226" y="168"/>
                  </a:cubicBezTo>
                  <a:cubicBezTo>
                    <a:pt x="220" y="169"/>
                    <a:pt x="213" y="169"/>
                    <a:pt x="207" y="169"/>
                  </a:cubicBezTo>
                  <a:cubicBezTo>
                    <a:pt x="184" y="193"/>
                    <a:pt x="161" y="220"/>
                    <a:pt x="151" y="257"/>
                  </a:cubicBezTo>
                  <a:cubicBezTo>
                    <a:pt x="145" y="254"/>
                    <a:pt x="143" y="254"/>
                    <a:pt x="134" y="247"/>
                  </a:cubicBezTo>
                  <a:cubicBezTo>
                    <a:pt x="135" y="246"/>
                    <a:pt x="132" y="242"/>
                    <a:pt x="134" y="243"/>
                  </a:cubicBezTo>
                  <a:cubicBezTo>
                    <a:pt x="138" y="244"/>
                    <a:pt x="143" y="249"/>
                    <a:pt x="146" y="250"/>
                  </a:cubicBezTo>
                  <a:cubicBezTo>
                    <a:pt x="149" y="250"/>
                    <a:pt x="147" y="242"/>
                    <a:pt x="149" y="242"/>
                  </a:cubicBezTo>
                  <a:cubicBezTo>
                    <a:pt x="141" y="234"/>
                    <a:pt x="134" y="231"/>
                    <a:pt x="129" y="226"/>
                  </a:cubicBezTo>
                  <a:cubicBezTo>
                    <a:pt x="129" y="218"/>
                    <a:pt x="129" y="218"/>
                    <a:pt x="129" y="218"/>
                  </a:cubicBezTo>
                  <a:cubicBezTo>
                    <a:pt x="136" y="226"/>
                    <a:pt x="143" y="233"/>
                    <a:pt x="153" y="234"/>
                  </a:cubicBezTo>
                  <a:cubicBezTo>
                    <a:pt x="154" y="226"/>
                    <a:pt x="158" y="222"/>
                    <a:pt x="160" y="218"/>
                  </a:cubicBezTo>
                  <a:cubicBezTo>
                    <a:pt x="142" y="220"/>
                    <a:pt x="134" y="214"/>
                    <a:pt x="128" y="206"/>
                  </a:cubicBezTo>
                  <a:cubicBezTo>
                    <a:pt x="128" y="197"/>
                    <a:pt x="128" y="197"/>
                    <a:pt x="128" y="197"/>
                  </a:cubicBezTo>
                  <a:cubicBezTo>
                    <a:pt x="139" y="210"/>
                    <a:pt x="144" y="215"/>
                    <a:pt x="166" y="207"/>
                  </a:cubicBezTo>
                  <a:cubicBezTo>
                    <a:pt x="167" y="205"/>
                    <a:pt x="175" y="195"/>
                    <a:pt x="175" y="192"/>
                  </a:cubicBezTo>
                  <a:cubicBezTo>
                    <a:pt x="144" y="202"/>
                    <a:pt x="137" y="188"/>
                    <a:pt x="128" y="180"/>
                  </a:cubicBezTo>
                  <a:cubicBezTo>
                    <a:pt x="128" y="170"/>
                    <a:pt x="128" y="170"/>
                    <a:pt x="128" y="170"/>
                  </a:cubicBezTo>
                  <a:cubicBezTo>
                    <a:pt x="136" y="181"/>
                    <a:pt x="157" y="203"/>
                    <a:pt x="187" y="174"/>
                  </a:cubicBezTo>
                  <a:cubicBezTo>
                    <a:pt x="187" y="172"/>
                    <a:pt x="187" y="167"/>
                    <a:pt x="187" y="165"/>
                  </a:cubicBezTo>
                  <a:cubicBezTo>
                    <a:pt x="166" y="174"/>
                    <a:pt x="144" y="176"/>
                    <a:pt x="127" y="155"/>
                  </a:cubicBezTo>
                  <a:cubicBezTo>
                    <a:pt x="127" y="146"/>
                    <a:pt x="127" y="146"/>
                    <a:pt x="127" y="146"/>
                  </a:cubicBezTo>
                  <a:cubicBezTo>
                    <a:pt x="156" y="180"/>
                    <a:pt x="183" y="161"/>
                    <a:pt x="206" y="147"/>
                  </a:cubicBezTo>
                  <a:cubicBezTo>
                    <a:pt x="205" y="145"/>
                    <a:pt x="206" y="141"/>
                    <a:pt x="205" y="138"/>
                  </a:cubicBezTo>
                  <a:cubicBezTo>
                    <a:pt x="173" y="153"/>
                    <a:pt x="148" y="144"/>
                    <a:pt x="130" y="133"/>
                  </a:cubicBezTo>
                  <a:cubicBezTo>
                    <a:pt x="129" y="122"/>
                    <a:pt x="129" y="122"/>
                    <a:pt x="129" y="122"/>
                  </a:cubicBezTo>
                  <a:cubicBezTo>
                    <a:pt x="149" y="141"/>
                    <a:pt x="178" y="142"/>
                    <a:pt x="206" y="128"/>
                  </a:cubicBezTo>
                  <a:cubicBezTo>
                    <a:pt x="205" y="125"/>
                    <a:pt x="206" y="121"/>
                    <a:pt x="205" y="118"/>
                  </a:cubicBezTo>
                  <a:cubicBezTo>
                    <a:pt x="170" y="127"/>
                    <a:pt x="148" y="119"/>
                    <a:pt x="135" y="105"/>
                  </a:cubicBezTo>
                  <a:cubicBezTo>
                    <a:pt x="135" y="95"/>
                    <a:pt x="135" y="95"/>
                    <a:pt x="135" y="95"/>
                  </a:cubicBezTo>
                  <a:cubicBezTo>
                    <a:pt x="151" y="117"/>
                    <a:pt x="178" y="117"/>
                    <a:pt x="205" y="110"/>
                  </a:cubicBezTo>
                  <a:cubicBezTo>
                    <a:pt x="205" y="106"/>
                    <a:pt x="205" y="102"/>
                    <a:pt x="205" y="99"/>
                  </a:cubicBezTo>
                  <a:cubicBezTo>
                    <a:pt x="177" y="102"/>
                    <a:pt x="153" y="96"/>
                    <a:pt x="146" y="81"/>
                  </a:cubicBezTo>
                  <a:cubicBezTo>
                    <a:pt x="143" y="68"/>
                    <a:pt x="146" y="55"/>
                    <a:pt x="154" y="60"/>
                  </a:cubicBezTo>
                  <a:cubicBezTo>
                    <a:pt x="143" y="80"/>
                    <a:pt x="161" y="98"/>
                    <a:pt x="205" y="92"/>
                  </a:cubicBezTo>
                  <a:cubicBezTo>
                    <a:pt x="204" y="90"/>
                    <a:pt x="204" y="81"/>
                    <a:pt x="204" y="79"/>
                  </a:cubicBezTo>
                  <a:cubicBezTo>
                    <a:pt x="185" y="72"/>
                    <a:pt x="161" y="67"/>
                    <a:pt x="165" y="53"/>
                  </a:cubicBezTo>
                  <a:cubicBezTo>
                    <a:pt x="173" y="40"/>
                    <a:pt x="183" y="34"/>
                    <a:pt x="198" y="39"/>
                  </a:cubicBezTo>
                  <a:close/>
                  <a:moveTo>
                    <a:pt x="137" y="27"/>
                  </a:moveTo>
                  <a:cubicBezTo>
                    <a:pt x="120" y="27"/>
                    <a:pt x="111" y="39"/>
                    <a:pt x="110" y="62"/>
                  </a:cubicBezTo>
                  <a:cubicBezTo>
                    <a:pt x="109" y="250"/>
                    <a:pt x="109" y="250"/>
                    <a:pt x="109" y="250"/>
                  </a:cubicBezTo>
                  <a:cubicBezTo>
                    <a:pt x="109" y="268"/>
                    <a:pt x="117" y="281"/>
                    <a:pt x="139" y="283"/>
                  </a:cubicBezTo>
                  <a:cubicBezTo>
                    <a:pt x="291" y="282"/>
                    <a:pt x="291" y="282"/>
                    <a:pt x="291" y="282"/>
                  </a:cubicBezTo>
                  <a:cubicBezTo>
                    <a:pt x="309" y="282"/>
                    <a:pt x="317" y="271"/>
                    <a:pt x="315" y="251"/>
                  </a:cubicBezTo>
                  <a:cubicBezTo>
                    <a:pt x="319" y="61"/>
                    <a:pt x="319" y="61"/>
                    <a:pt x="319" y="61"/>
                  </a:cubicBezTo>
                  <a:cubicBezTo>
                    <a:pt x="320" y="33"/>
                    <a:pt x="302" y="25"/>
                    <a:pt x="276" y="26"/>
                  </a:cubicBezTo>
                  <a:cubicBezTo>
                    <a:pt x="137" y="27"/>
                    <a:pt x="137" y="27"/>
                    <a:pt x="137" y="27"/>
                  </a:cubicBezTo>
                  <a:close/>
                  <a:moveTo>
                    <a:pt x="86" y="19"/>
                  </a:moveTo>
                  <a:cubicBezTo>
                    <a:pt x="59" y="26"/>
                    <a:pt x="22" y="76"/>
                    <a:pt x="14" y="148"/>
                  </a:cubicBezTo>
                  <a:cubicBezTo>
                    <a:pt x="0" y="295"/>
                    <a:pt x="0" y="295"/>
                    <a:pt x="0" y="295"/>
                  </a:cubicBezTo>
                  <a:cubicBezTo>
                    <a:pt x="76" y="294"/>
                    <a:pt x="76" y="294"/>
                    <a:pt x="76" y="294"/>
                  </a:cubicBezTo>
                  <a:cubicBezTo>
                    <a:pt x="87" y="140"/>
                    <a:pt x="87" y="140"/>
                    <a:pt x="87" y="140"/>
                  </a:cubicBezTo>
                  <a:cubicBezTo>
                    <a:pt x="92" y="131"/>
                    <a:pt x="96" y="131"/>
                    <a:pt x="99" y="140"/>
                  </a:cubicBezTo>
                  <a:cubicBezTo>
                    <a:pt x="107" y="294"/>
                    <a:pt x="107" y="294"/>
                    <a:pt x="107" y="294"/>
                  </a:cubicBezTo>
                  <a:cubicBezTo>
                    <a:pt x="321" y="299"/>
                    <a:pt x="321" y="299"/>
                    <a:pt x="321" y="299"/>
                  </a:cubicBezTo>
                  <a:cubicBezTo>
                    <a:pt x="328" y="137"/>
                    <a:pt x="328" y="137"/>
                    <a:pt x="328" y="137"/>
                  </a:cubicBezTo>
                  <a:cubicBezTo>
                    <a:pt x="331" y="131"/>
                    <a:pt x="334" y="130"/>
                    <a:pt x="338" y="134"/>
                  </a:cubicBezTo>
                  <a:cubicBezTo>
                    <a:pt x="354" y="295"/>
                    <a:pt x="354" y="295"/>
                    <a:pt x="354" y="295"/>
                  </a:cubicBezTo>
                  <a:cubicBezTo>
                    <a:pt x="423" y="298"/>
                    <a:pt x="423" y="298"/>
                    <a:pt x="423" y="298"/>
                  </a:cubicBezTo>
                  <a:cubicBezTo>
                    <a:pt x="403" y="103"/>
                    <a:pt x="403" y="103"/>
                    <a:pt x="403" y="103"/>
                  </a:cubicBezTo>
                  <a:cubicBezTo>
                    <a:pt x="401" y="65"/>
                    <a:pt x="385" y="42"/>
                    <a:pt x="349" y="26"/>
                  </a:cubicBezTo>
                  <a:cubicBezTo>
                    <a:pt x="349" y="26"/>
                    <a:pt x="285" y="0"/>
                    <a:pt x="214" y="0"/>
                  </a:cubicBezTo>
                  <a:cubicBezTo>
                    <a:pt x="130" y="0"/>
                    <a:pt x="86" y="19"/>
                    <a:pt x="86"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Oval 296"/>
            <p:cNvSpPr>
              <a:spLocks noChangeArrowheads="1"/>
            </p:cNvSpPr>
            <p:nvPr/>
          </p:nvSpPr>
          <p:spPr bwMode="auto">
            <a:xfrm>
              <a:off x="2375040" y="3187289"/>
              <a:ext cx="311153" cy="31115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3" name="组合 52"/>
          <p:cNvGrpSpPr>
            <a:grpSpLocks noChangeAspect="1"/>
          </p:cNvGrpSpPr>
          <p:nvPr/>
        </p:nvGrpSpPr>
        <p:grpSpPr>
          <a:xfrm>
            <a:off x="8471701" y="4527812"/>
            <a:ext cx="396000" cy="396000"/>
            <a:chOff x="5722020" y="3075806"/>
            <a:chExt cx="1188041" cy="1187209"/>
          </a:xfrm>
          <a:solidFill>
            <a:schemeClr val="bg1"/>
          </a:solidFill>
        </p:grpSpPr>
        <p:sp>
          <p:nvSpPr>
            <p:cNvPr id="54" name="Freeform 234"/>
            <p:cNvSpPr/>
            <p:nvPr/>
          </p:nvSpPr>
          <p:spPr bwMode="auto">
            <a:xfrm>
              <a:off x="5722020" y="3075806"/>
              <a:ext cx="1188041" cy="1187209"/>
            </a:xfrm>
            <a:custGeom>
              <a:avLst/>
              <a:gdLst>
                <a:gd name="T0" fmla="*/ 555 w 714"/>
                <a:gd name="T1" fmla="*/ 60 h 713"/>
                <a:gd name="T2" fmla="*/ 357 w 714"/>
                <a:gd name="T3" fmla="*/ 0 h 713"/>
                <a:gd name="T4" fmla="*/ 46 w 714"/>
                <a:gd name="T5" fmla="*/ 181 h 713"/>
                <a:gd name="T6" fmla="*/ 0 w 714"/>
                <a:gd name="T7" fmla="*/ 356 h 713"/>
                <a:gd name="T8" fmla="*/ 44 w 714"/>
                <a:gd name="T9" fmla="*/ 528 h 713"/>
                <a:gd name="T10" fmla="*/ 357 w 714"/>
                <a:gd name="T11" fmla="*/ 713 h 713"/>
                <a:gd name="T12" fmla="*/ 631 w 714"/>
                <a:gd name="T13" fmla="*/ 584 h 713"/>
                <a:gd name="T14" fmla="*/ 714 w 714"/>
                <a:gd name="T15" fmla="*/ 356 h 713"/>
                <a:gd name="T16" fmla="*/ 555 w 714"/>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4" h="713">
                  <a:moveTo>
                    <a:pt x="555" y="60"/>
                  </a:moveTo>
                  <a:cubicBezTo>
                    <a:pt x="498" y="22"/>
                    <a:pt x="430" y="0"/>
                    <a:pt x="357" y="0"/>
                  </a:cubicBezTo>
                  <a:cubicBezTo>
                    <a:pt x="224" y="0"/>
                    <a:pt x="107" y="73"/>
                    <a:pt x="46" y="181"/>
                  </a:cubicBezTo>
                  <a:cubicBezTo>
                    <a:pt x="17" y="233"/>
                    <a:pt x="0" y="293"/>
                    <a:pt x="0" y="356"/>
                  </a:cubicBezTo>
                  <a:cubicBezTo>
                    <a:pt x="0" y="419"/>
                    <a:pt x="16" y="477"/>
                    <a:pt x="44" y="528"/>
                  </a:cubicBezTo>
                  <a:cubicBezTo>
                    <a:pt x="105" y="638"/>
                    <a:pt x="222" y="713"/>
                    <a:pt x="357" y="713"/>
                  </a:cubicBezTo>
                  <a:cubicBezTo>
                    <a:pt x="467" y="713"/>
                    <a:pt x="566" y="663"/>
                    <a:pt x="631" y="584"/>
                  </a:cubicBezTo>
                  <a:cubicBezTo>
                    <a:pt x="683" y="522"/>
                    <a:pt x="714" y="443"/>
                    <a:pt x="714" y="356"/>
                  </a:cubicBezTo>
                  <a:cubicBezTo>
                    <a:pt x="714" y="233"/>
                    <a:pt x="651" y="124"/>
                    <a:pt x="555"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55" name="Freeform 310"/>
            <p:cNvSpPr>
              <a:spLocks noEditPoints="1"/>
            </p:cNvSpPr>
            <p:nvPr/>
          </p:nvSpPr>
          <p:spPr bwMode="auto">
            <a:xfrm>
              <a:off x="5881757" y="3270485"/>
              <a:ext cx="898518" cy="796187"/>
            </a:xfrm>
            <a:custGeom>
              <a:avLst/>
              <a:gdLst>
                <a:gd name="T0" fmla="*/ 257 w 540"/>
                <a:gd name="T1" fmla="*/ 305 h 478"/>
                <a:gd name="T2" fmla="*/ 240 w 540"/>
                <a:gd name="T3" fmla="*/ 257 h 478"/>
                <a:gd name="T4" fmla="*/ 172 w 540"/>
                <a:gd name="T5" fmla="*/ 477 h 478"/>
                <a:gd name="T6" fmla="*/ 0 w 540"/>
                <a:gd name="T7" fmla="*/ 166 h 478"/>
                <a:gd name="T8" fmla="*/ 52 w 540"/>
                <a:gd name="T9" fmla="*/ 146 h 478"/>
                <a:gd name="T10" fmla="*/ 64 w 540"/>
                <a:gd name="T11" fmla="*/ 179 h 478"/>
                <a:gd name="T12" fmla="*/ 142 w 540"/>
                <a:gd name="T13" fmla="*/ 171 h 478"/>
                <a:gd name="T14" fmla="*/ 199 w 540"/>
                <a:gd name="T15" fmla="*/ 166 h 478"/>
                <a:gd name="T16" fmla="*/ 207 w 540"/>
                <a:gd name="T17" fmla="*/ 230 h 478"/>
                <a:gd name="T18" fmla="*/ 216 w 540"/>
                <a:gd name="T19" fmla="*/ 181 h 478"/>
                <a:gd name="T20" fmla="*/ 282 w 540"/>
                <a:gd name="T21" fmla="*/ 170 h 478"/>
                <a:gd name="T22" fmla="*/ 358 w 540"/>
                <a:gd name="T23" fmla="*/ 175 h 478"/>
                <a:gd name="T24" fmla="*/ 374 w 540"/>
                <a:gd name="T25" fmla="*/ 171 h 478"/>
                <a:gd name="T26" fmla="*/ 500 w 540"/>
                <a:gd name="T27" fmla="*/ 188 h 478"/>
                <a:gd name="T28" fmla="*/ 504 w 540"/>
                <a:gd name="T29" fmla="*/ 236 h 478"/>
                <a:gd name="T30" fmla="*/ 506 w 540"/>
                <a:gd name="T31" fmla="*/ 213 h 478"/>
                <a:gd name="T32" fmla="*/ 429 w 540"/>
                <a:gd name="T33" fmla="*/ 173 h 478"/>
                <a:gd name="T34" fmla="*/ 364 w 540"/>
                <a:gd name="T35" fmla="*/ 177 h 478"/>
                <a:gd name="T36" fmla="*/ 362 w 540"/>
                <a:gd name="T37" fmla="*/ 175 h 478"/>
                <a:gd name="T38" fmla="*/ 342 w 540"/>
                <a:gd name="T39" fmla="*/ 166 h 478"/>
                <a:gd name="T40" fmla="*/ 220 w 540"/>
                <a:gd name="T41" fmla="*/ 177 h 478"/>
                <a:gd name="T42" fmla="*/ 207 w 540"/>
                <a:gd name="T43" fmla="*/ 212 h 478"/>
                <a:gd name="T44" fmla="*/ 194 w 540"/>
                <a:gd name="T45" fmla="*/ 180 h 478"/>
                <a:gd name="T46" fmla="*/ 64 w 540"/>
                <a:gd name="T47" fmla="*/ 167 h 478"/>
                <a:gd name="T48" fmla="*/ 54 w 540"/>
                <a:gd name="T49" fmla="*/ 137 h 478"/>
                <a:gd name="T50" fmla="*/ 25 w 540"/>
                <a:gd name="T51" fmla="*/ 80 h 478"/>
                <a:gd name="T52" fmla="*/ 50 w 540"/>
                <a:gd name="T53" fmla="*/ 81 h 478"/>
                <a:gd name="T54" fmla="*/ 53 w 540"/>
                <a:gd name="T55" fmla="*/ 108 h 478"/>
                <a:gd name="T56" fmla="*/ 80 w 540"/>
                <a:gd name="T57" fmla="*/ 85 h 478"/>
                <a:gd name="T58" fmla="*/ 105 w 540"/>
                <a:gd name="T59" fmla="*/ 95 h 478"/>
                <a:gd name="T60" fmla="*/ 124 w 540"/>
                <a:gd name="T61" fmla="*/ 85 h 478"/>
                <a:gd name="T62" fmla="*/ 197 w 540"/>
                <a:gd name="T63" fmla="*/ 80 h 478"/>
                <a:gd name="T64" fmla="*/ 201 w 540"/>
                <a:gd name="T65" fmla="*/ 104 h 478"/>
                <a:gd name="T66" fmla="*/ 238 w 540"/>
                <a:gd name="T67" fmla="*/ 85 h 478"/>
                <a:gd name="T68" fmla="*/ 352 w 540"/>
                <a:gd name="T69" fmla="*/ 82 h 478"/>
                <a:gd name="T70" fmla="*/ 363 w 540"/>
                <a:gd name="T71" fmla="*/ 105 h 478"/>
                <a:gd name="T72" fmla="*/ 394 w 540"/>
                <a:gd name="T73" fmla="*/ 85 h 478"/>
                <a:gd name="T74" fmla="*/ 417 w 540"/>
                <a:gd name="T75" fmla="*/ 84 h 478"/>
                <a:gd name="T76" fmla="*/ 501 w 540"/>
                <a:gd name="T77" fmla="*/ 64 h 478"/>
                <a:gd name="T78" fmla="*/ 510 w 540"/>
                <a:gd name="T79" fmla="*/ 87 h 478"/>
                <a:gd name="T80" fmla="*/ 502 w 540"/>
                <a:gd name="T81" fmla="*/ 61 h 478"/>
                <a:gd name="T82" fmla="*/ 404 w 540"/>
                <a:gd name="T83" fmla="*/ 90 h 478"/>
                <a:gd name="T84" fmla="*/ 379 w 540"/>
                <a:gd name="T85" fmla="*/ 80 h 478"/>
                <a:gd name="T86" fmla="*/ 359 w 540"/>
                <a:gd name="T87" fmla="*/ 66 h 478"/>
                <a:gd name="T88" fmla="*/ 354 w 540"/>
                <a:gd name="T89" fmla="*/ 67 h 478"/>
                <a:gd name="T90" fmla="*/ 253 w 540"/>
                <a:gd name="T91" fmla="*/ 84 h 478"/>
                <a:gd name="T92" fmla="*/ 232 w 540"/>
                <a:gd name="T93" fmla="*/ 81 h 478"/>
                <a:gd name="T94" fmla="*/ 205 w 540"/>
                <a:gd name="T95" fmla="*/ 74 h 478"/>
                <a:gd name="T96" fmla="*/ 126 w 540"/>
                <a:gd name="T97" fmla="*/ 82 h 478"/>
                <a:gd name="T98" fmla="*/ 104 w 540"/>
                <a:gd name="T99" fmla="*/ 93 h 478"/>
                <a:gd name="T100" fmla="*/ 93 w 540"/>
                <a:gd name="T101" fmla="*/ 87 h 478"/>
                <a:gd name="T102" fmla="*/ 59 w 540"/>
                <a:gd name="T103" fmla="*/ 96 h 478"/>
                <a:gd name="T104" fmla="*/ 52 w 540"/>
                <a:gd name="T105" fmla="*/ 66 h 478"/>
                <a:gd name="T106" fmla="*/ 357 w 540"/>
                <a:gd name="T107" fmla="*/ 63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40" h="478">
                  <a:moveTo>
                    <a:pt x="239" y="195"/>
                  </a:moveTo>
                  <a:cubicBezTo>
                    <a:pt x="203" y="99"/>
                    <a:pt x="254" y="48"/>
                    <a:pt x="313" y="26"/>
                  </a:cubicBezTo>
                  <a:cubicBezTo>
                    <a:pt x="378" y="0"/>
                    <a:pt x="476" y="92"/>
                    <a:pt x="540" y="189"/>
                  </a:cubicBezTo>
                  <a:cubicBezTo>
                    <a:pt x="534" y="333"/>
                    <a:pt x="374" y="420"/>
                    <a:pt x="352" y="417"/>
                  </a:cubicBezTo>
                  <a:cubicBezTo>
                    <a:pt x="285" y="447"/>
                    <a:pt x="240" y="377"/>
                    <a:pt x="257" y="305"/>
                  </a:cubicBezTo>
                  <a:cubicBezTo>
                    <a:pt x="250" y="296"/>
                    <a:pt x="228" y="277"/>
                    <a:pt x="228" y="335"/>
                  </a:cubicBezTo>
                  <a:cubicBezTo>
                    <a:pt x="228" y="383"/>
                    <a:pt x="228" y="430"/>
                    <a:pt x="228" y="478"/>
                  </a:cubicBezTo>
                  <a:cubicBezTo>
                    <a:pt x="214" y="478"/>
                    <a:pt x="200" y="478"/>
                    <a:pt x="186" y="478"/>
                  </a:cubicBezTo>
                  <a:cubicBezTo>
                    <a:pt x="186" y="422"/>
                    <a:pt x="186" y="367"/>
                    <a:pt x="186" y="311"/>
                  </a:cubicBezTo>
                  <a:cubicBezTo>
                    <a:pt x="194" y="280"/>
                    <a:pt x="209" y="258"/>
                    <a:pt x="240" y="257"/>
                  </a:cubicBezTo>
                  <a:cubicBezTo>
                    <a:pt x="265" y="257"/>
                    <a:pt x="289" y="257"/>
                    <a:pt x="314" y="257"/>
                  </a:cubicBezTo>
                  <a:cubicBezTo>
                    <a:pt x="314" y="251"/>
                    <a:pt x="314" y="245"/>
                    <a:pt x="314" y="239"/>
                  </a:cubicBezTo>
                  <a:cubicBezTo>
                    <a:pt x="279" y="239"/>
                    <a:pt x="245" y="239"/>
                    <a:pt x="210" y="239"/>
                  </a:cubicBezTo>
                  <a:cubicBezTo>
                    <a:pt x="175" y="250"/>
                    <a:pt x="173" y="277"/>
                    <a:pt x="172" y="305"/>
                  </a:cubicBezTo>
                  <a:cubicBezTo>
                    <a:pt x="172" y="362"/>
                    <a:pt x="172" y="420"/>
                    <a:pt x="172" y="477"/>
                  </a:cubicBezTo>
                  <a:cubicBezTo>
                    <a:pt x="157" y="477"/>
                    <a:pt x="144" y="477"/>
                    <a:pt x="129" y="477"/>
                  </a:cubicBezTo>
                  <a:cubicBezTo>
                    <a:pt x="129" y="419"/>
                    <a:pt x="129" y="361"/>
                    <a:pt x="129" y="303"/>
                  </a:cubicBezTo>
                  <a:cubicBezTo>
                    <a:pt x="145" y="234"/>
                    <a:pt x="183" y="187"/>
                    <a:pt x="239" y="195"/>
                  </a:cubicBezTo>
                  <a:close/>
                  <a:moveTo>
                    <a:pt x="2" y="162"/>
                  </a:moveTo>
                  <a:cubicBezTo>
                    <a:pt x="0" y="166"/>
                    <a:pt x="0" y="166"/>
                    <a:pt x="0" y="166"/>
                  </a:cubicBezTo>
                  <a:cubicBezTo>
                    <a:pt x="10" y="170"/>
                    <a:pt x="12" y="171"/>
                    <a:pt x="24" y="168"/>
                  </a:cubicBezTo>
                  <a:cubicBezTo>
                    <a:pt x="32" y="168"/>
                    <a:pt x="40" y="168"/>
                    <a:pt x="47" y="172"/>
                  </a:cubicBezTo>
                  <a:cubicBezTo>
                    <a:pt x="50" y="174"/>
                    <a:pt x="50" y="174"/>
                    <a:pt x="50" y="174"/>
                  </a:cubicBezTo>
                  <a:cubicBezTo>
                    <a:pt x="50" y="170"/>
                    <a:pt x="50" y="170"/>
                    <a:pt x="50" y="170"/>
                  </a:cubicBezTo>
                  <a:cubicBezTo>
                    <a:pt x="50" y="162"/>
                    <a:pt x="50" y="153"/>
                    <a:pt x="52" y="146"/>
                  </a:cubicBezTo>
                  <a:cubicBezTo>
                    <a:pt x="53" y="155"/>
                    <a:pt x="53" y="165"/>
                    <a:pt x="52" y="175"/>
                  </a:cubicBezTo>
                  <a:cubicBezTo>
                    <a:pt x="52" y="180"/>
                    <a:pt x="50" y="211"/>
                    <a:pt x="55" y="212"/>
                  </a:cubicBezTo>
                  <a:cubicBezTo>
                    <a:pt x="58" y="212"/>
                    <a:pt x="60" y="208"/>
                    <a:pt x="61" y="202"/>
                  </a:cubicBezTo>
                  <a:cubicBezTo>
                    <a:pt x="62" y="196"/>
                    <a:pt x="63" y="187"/>
                    <a:pt x="64" y="179"/>
                  </a:cubicBezTo>
                  <a:cubicBezTo>
                    <a:pt x="64" y="179"/>
                    <a:pt x="64" y="179"/>
                    <a:pt x="64" y="179"/>
                  </a:cubicBezTo>
                  <a:cubicBezTo>
                    <a:pt x="64" y="175"/>
                    <a:pt x="65" y="172"/>
                    <a:pt x="67" y="170"/>
                  </a:cubicBezTo>
                  <a:cubicBezTo>
                    <a:pt x="69" y="169"/>
                    <a:pt x="73" y="168"/>
                    <a:pt x="78" y="168"/>
                  </a:cubicBezTo>
                  <a:cubicBezTo>
                    <a:pt x="85" y="166"/>
                    <a:pt x="95" y="155"/>
                    <a:pt x="102" y="160"/>
                  </a:cubicBezTo>
                  <a:cubicBezTo>
                    <a:pt x="104" y="158"/>
                    <a:pt x="117" y="156"/>
                    <a:pt x="121" y="160"/>
                  </a:cubicBezTo>
                  <a:cubicBezTo>
                    <a:pt x="128" y="162"/>
                    <a:pt x="135" y="166"/>
                    <a:pt x="142" y="171"/>
                  </a:cubicBezTo>
                  <a:cubicBezTo>
                    <a:pt x="142" y="171"/>
                    <a:pt x="142" y="171"/>
                    <a:pt x="142" y="171"/>
                  </a:cubicBezTo>
                  <a:cubicBezTo>
                    <a:pt x="159" y="183"/>
                    <a:pt x="176" y="187"/>
                    <a:pt x="195" y="184"/>
                  </a:cubicBezTo>
                  <a:cubicBezTo>
                    <a:pt x="196" y="184"/>
                    <a:pt x="196" y="184"/>
                    <a:pt x="196" y="184"/>
                  </a:cubicBezTo>
                  <a:cubicBezTo>
                    <a:pt x="197" y="183"/>
                    <a:pt x="197" y="183"/>
                    <a:pt x="197" y="183"/>
                  </a:cubicBezTo>
                  <a:cubicBezTo>
                    <a:pt x="199" y="180"/>
                    <a:pt x="199" y="173"/>
                    <a:pt x="199" y="166"/>
                  </a:cubicBezTo>
                  <a:cubicBezTo>
                    <a:pt x="199" y="160"/>
                    <a:pt x="200" y="153"/>
                    <a:pt x="201" y="150"/>
                  </a:cubicBezTo>
                  <a:cubicBezTo>
                    <a:pt x="203" y="156"/>
                    <a:pt x="203" y="165"/>
                    <a:pt x="203" y="175"/>
                  </a:cubicBezTo>
                  <a:cubicBezTo>
                    <a:pt x="204" y="181"/>
                    <a:pt x="196" y="234"/>
                    <a:pt x="204" y="233"/>
                  </a:cubicBezTo>
                  <a:cubicBezTo>
                    <a:pt x="204" y="233"/>
                    <a:pt x="204" y="233"/>
                    <a:pt x="204" y="233"/>
                  </a:cubicBezTo>
                  <a:cubicBezTo>
                    <a:pt x="205" y="233"/>
                    <a:pt x="206" y="232"/>
                    <a:pt x="207" y="230"/>
                  </a:cubicBezTo>
                  <a:cubicBezTo>
                    <a:pt x="208" y="228"/>
                    <a:pt x="210" y="222"/>
                    <a:pt x="211" y="213"/>
                  </a:cubicBezTo>
                  <a:cubicBezTo>
                    <a:pt x="213" y="208"/>
                    <a:pt x="213" y="201"/>
                    <a:pt x="213" y="195"/>
                  </a:cubicBezTo>
                  <a:cubicBezTo>
                    <a:pt x="213" y="189"/>
                    <a:pt x="213" y="184"/>
                    <a:pt x="214" y="182"/>
                  </a:cubicBezTo>
                  <a:cubicBezTo>
                    <a:pt x="214" y="181"/>
                    <a:pt x="214" y="181"/>
                    <a:pt x="215" y="181"/>
                  </a:cubicBezTo>
                  <a:cubicBezTo>
                    <a:pt x="216" y="181"/>
                    <a:pt x="216" y="181"/>
                    <a:pt x="216" y="181"/>
                  </a:cubicBezTo>
                  <a:cubicBezTo>
                    <a:pt x="217" y="181"/>
                    <a:pt x="218" y="181"/>
                    <a:pt x="220" y="181"/>
                  </a:cubicBezTo>
                  <a:cubicBezTo>
                    <a:pt x="224" y="182"/>
                    <a:pt x="228" y="182"/>
                    <a:pt x="234" y="178"/>
                  </a:cubicBezTo>
                  <a:cubicBezTo>
                    <a:pt x="235" y="177"/>
                    <a:pt x="235" y="177"/>
                    <a:pt x="235" y="177"/>
                  </a:cubicBezTo>
                  <a:cubicBezTo>
                    <a:pt x="239" y="172"/>
                    <a:pt x="249" y="172"/>
                    <a:pt x="261" y="172"/>
                  </a:cubicBezTo>
                  <a:cubicBezTo>
                    <a:pt x="263" y="173"/>
                    <a:pt x="282" y="172"/>
                    <a:pt x="282" y="170"/>
                  </a:cubicBezTo>
                  <a:cubicBezTo>
                    <a:pt x="304" y="169"/>
                    <a:pt x="320" y="170"/>
                    <a:pt x="341" y="170"/>
                  </a:cubicBezTo>
                  <a:cubicBezTo>
                    <a:pt x="341" y="170"/>
                    <a:pt x="341" y="170"/>
                    <a:pt x="341" y="170"/>
                  </a:cubicBezTo>
                  <a:cubicBezTo>
                    <a:pt x="344" y="171"/>
                    <a:pt x="348" y="171"/>
                    <a:pt x="351" y="171"/>
                  </a:cubicBezTo>
                  <a:cubicBezTo>
                    <a:pt x="356" y="168"/>
                    <a:pt x="357" y="156"/>
                    <a:pt x="358" y="143"/>
                  </a:cubicBezTo>
                  <a:cubicBezTo>
                    <a:pt x="358" y="150"/>
                    <a:pt x="358" y="160"/>
                    <a:pt x="358" y="175"/>
                  </a:cubicBezTo>
                  <a:cubicBezTo>
                    <a:pt x="358" y="175"/>
                    <a:pt x="358" y="175"/>
                    <a:pt x="358" y="175"/>
                  </a:cubicBezTo>
                  <a:cubicBezTo>
                    <a:pt x="358" y="179"/>
                    <a:pt x="354" y="217"/>
                    <a:pt x="362" y="213"/>
                  </a:cubicBezTo>
                  <a:cubicBezTo>
                    <a:pt x="365" y="210"/>
                    <a:pt x="366" y="202"/>
                    <a:pt x="367" y="198"/>
                  </a:cubicBezTo>
                  <a:cubicBezTo>
                    <a:pt x="367" y="193"/>
                    <a:pt x="368" y="188"/>
                    <a:pt x="369" y="178"/>
                  </a:cubicBezTo>
                  <a:cubicBezTo>
                    <a:pt x="369" y="172"/>
                    <a:pt x="371" y="170"/>
                    <a:pt x="374" y="171"/>
                  </a:cubicBezTo>
                  <a:cubicBezTo>
                    <a:pt x="377" y="171"/>
                    <a:pt x="380" y="173"/>
                    <a:pt x="383" y="175"/>
                  </a:cubicBezTo>
                  <a:cubicBezTo>
                    <a:pt x="389" y="179"/>
                    <a:pt x="401" y="178"/>
                    <a:pt x="408" y="178"/>
                  </a:cubicBezTo>
                  <a:cubicBezTo>
                    <a:pt x="415" y="178"/>
                    <a:pt x="422" y="178"/>
                    <a:pt x="429" y="177"/>
                  </a:cubicBezTo>
                  <a:cubicBezTo>
                    <a:pt x="429" y="177"/>
                    <a:pt x="465" y="179"/>
                    <a:pt x="468" y="179"/>
                  </a:cubicBezTo>
                  <a:cubicBezTo>
                    <a:pt x="479" y="181"/>
                    <a:pt x="490" y="183"/>
                    <a:pt x="500" y="188"/>
                  </a:cubicBezTo>
                  <a:cubicBezTo>
                    <a:pt x="501" y="181"/>
                    <a:pt x="502" y="174"/>
                    <a:pt x="503" y="166"/>
                  </a:cubicBezTo>
                  <a:cubicBezTo>
                    <a:pt x="503" y="171"/>
                    <a:pt x="503" y="175"/>
                    <a:pt x="503" y="179"/>
                  </a:cubicBezTo>
                  <a:cubicBezTo>
                    <a:pt x="503" y="191"/>
                    <a:pt x="502" y="203"/>
                    <a:pt x="502" y="213"/>
                  </a:cubicBezTo>
                  <a:cubicBezTo>
                    <a:pt x="502" y="213"/>
                    <a:pt x="502" y="213"/>
                    <a:pt x="502" y="213"/>
                  </a:cubicBezTo>
                  <a:cubicBezTo>
                    <a:pt x="502" y="221"/>
                    <a:pt x="501" y="229"/>
                    <a:pt x="504" y="236"/>
                  </a:cubicBezTo>
                  <a:cubicBezTo>
                    <a:pt x="508" y="235"/>
                    <a:pt x="508" y="235"/>
                    <a:pt x="508" y="235"/>
                  </a:cubicBezTo>
                  <a:cubicBezTo>
                    <a:pt x="505" y="228"/>
                    <a:pt x="506" y="220"/>
                    <a:pt x="506" y="213"/>
                  </a:cubicBezTo>
                  <a:cubicBezTo>
                    <a:pt x="506" y="213"/>
                    <a:pt x="506" y="213"/>
                    <a:pt x="506" y="213"/>
                  </a:cubicBezTo>
                  <a:cubicBezTo>
                    <a:pt x="506" y="213"/>
                    <a:pt x="506" y="213"/>
                    <a:pt x="506" y="213"/>
                  </a:cubicBezTo>
                  <a:cubicBezTo>
                    <a:pt x="506" y="213"/>
                    <a:pt x="506" y="213"/>
                    <a:pt x="506" y="213"/>
                  </a:cubicBezTo>
                  <a:cubicBezTo>
                    <a:pt x="507" y="203"/>
                    <a:pt x="507" y="191"/>
                    <a:pt x="507" y="179"/>
                  </a:cubicBezTo>
                  <a:cubicBezTo>
                    <a:pt x="507" y="169"/>
                    <a:pt x="507" y="159"/>
                    <a:pt x="506" y="150"/>
                  </a:cubicBezTo>
                  <a:cubicBezTo>
                    <a:pt x="499" y="156"/>
                    <a:pt x="498" y="174"/>
                    <a:pt x="496" y="182"/>
                  </a:cubicBezTo>
                  <a:cubicBezTo>
                    <a:pt x="488" y="179"/>
                    <a:pt x="479" y="177"/>
                    <a:pt x="469" y="175"/>
                  </a:cubicBezTo>
                  <a:cubicBezTo>
                    <a:pt x="457" y="173"/>
                    <a:pt x="443" y="173"/>
                    <a:pt x="429" y="173"/>
                  </a:cubicBezTo>
                  <a:cubicBezTo>
                    <a:pt x="422" y="174"/>
                    <a:pt x="415" y="174"/>
                    <a:pt x="408" y="174"/>
                  </a:cubicBezTo>
                  <a:cubicBezTo>
                    <a:pt x="403" y="174"/>
                    <a:pt x="389" y="175"/>
                    <a:pt x="385" y="172"/>
                  </a:cubicBezTo>
                  <a:cubicBezTo>
                    <a:pt x="382" y="170"/>
                    <a:pt x="378" y="167"/>
                    <a:pt x="375" y="167"/>
                  </a:cubicBezTo>
                  <a:cubicBezTo>
                    <a:pt x="370" y="166"/>
                    <a:pt x="366" y="168"/>
                    <a:pt x="364" y="177"/>
                  </a:cubicBezTo>
                  <a:cubicBezTo>
                    <a:pt x="364" y="177"/>
                    <a:pt x="364" y="177"/>
                    <a:pt x="364" y="177"/>
                  </a:cubicBezTo>
                  <a:cubicBezTo>
                    <a:pt x="364" y="187"/>
                    <a:pt x="363" y="193"/>
                    <a:pt x="362" y="197"/>
                  </a:cubicBezTo>
                  <a:cubicBezTo>
                    <a:pt x="362" y="200"/>
                    <a:pt x="362" y="202"/>
                    <a:pt x="361" y="204"/>
                  </a:cubicBezTo>
                  <a:cubicBezTo>
                    <a:pt x="361" y="202"/>
                    <a:pt x="361" y="198"/>
                    <a:pt x="361" y="195"/>
                  </a:cubicBezTo>
                  <a:cubicBezTo>
                    <a:pt x="362" y="189"/>
                    <a:pt x="362" y="182"/>
                    <a:pt x="362" y="175"/>
                  </a:cubicBezTo>
                  <a:cubicBezTo>
                    <a:pt x="362" y="175"/>
                    <a:pt x="362" y="175"/>
                    <a:pt x="362" y="175"/>
                  </a:cubicBezTo>
                  <a:cubicBezTo>
                    <a:pt x="362" y="134"/>
                    <a:pt x="361" y="125"/>
                    <a:pt x="359" y="125"/>
                  </a:cubicBezTo>
                  <a:cubicBezTo>
                    <a:pt x="352" y="125"/>
                    <a:pt x="355" y="161"/>
                    <a:pt x="349" y="167"/>
                  </a:cubicBezTo>
                  <a:cubicBezTo>
                    <a:pt x="347" y="167"/>
                    <a:pt x="344" y="167"/>
                    <a:pt x="342" y="166"/>
                  </a:cubicBezTo>
                  <a:cubicBezTo>
                    <a:pt x="342" y="166"/>
                    <a:pt x="342" y="166"/>
                    <a:pt x="342" y="166"/>
                  </a:cubicBezTo>
                  <a:cubicBezTo>
                    <a:pt x="342" y="166"/>
                    <a:pt x="342" y="166"/>
                    <a:pt x="342" y="166"/>
                  </a:cubicBezTo>
                  <a:cubicBezTo>
                    <a:pt x="342" y="166"/>
                    <a:pt x="342" y="166"/>
                    <a:pt x="342" y="166"/>
                  </a:cubicBezTo>
                  <a:cubicBezTo>
                    <a:pt x="316" y="165"/>
                    <a:pt x="313" y="163"/>
                    <a:pt x="282" y="166"/>
                  </a:cubicBezTo>
                  <a:cubicBezTo>
                    <a:pt x="281" y="168"/>
                    <a:pt x="262" y="169"/>
                    <a:pt x="261" y="168"/>
                  </a:cubicBezTo>
                  <a:cubicBezTo>
                    <a:pt x="249" y="168"/>
                    <a:pt x="237" y="168"/>
                    <a:pt x="232" y="174"/>
                  </a:cubicBezTo>
                  <a:cubicBezTo>
                    <a:pt x="227" y="178"/>
                    <a:pt x="224" y="178"/>
                    <a:pt x="220" y="177"/>
                  </a:cubicBezTo>
                  <a:cubicBezTo>
                    <a:pt x="219" y="177"/>
                    <a:pt x="217" y="177"/>
                    <a:pt x="216" y="177"/>
                  </a:cubicBezTo>
                  <a:cubicBezTo>
                    <a:pt x="213" y="176"/>
                    <a:pt x="211" y="178"/>
                    <a:pt x="210" y="181"/>
                  </a:cubicBezTo>
                  <a:cubicBezTo>
                    <a:pt x="209" y="184"/>
                    <a:pt x="209" y="189"/>
                    <a:pt x="209" y="195"/>
                  </a:cubicBezTo>
                  <a:cubicBezTo>
                    <a:pt x="209" y="201"/>
                    <a:pt x="209" y="208"/>
                    <a:pt x="208" y="212"/>
                  </a:cubicBezTo>
                  <a:cubicBezTo>
                    <a:pt x="207" y="212"/>
                    <a:pt x="207" y="212"/>
                    <a:pt x="207" y="212"/>
                  </a:cubicBezTo>
                  <a:cubicBezTo>
                    <a:pt x="206" y="219"/>
                    <a:pt x="205" y="223"/>
                    <a:pt x="204" y="226"/>
                  </a:cubicBezTo>
                  <a:cubicBezTo>
                    <a:pt x="203" y="210"/>
                    <a:pt x="207" y="192"/>
                    <a:pt x="207" y="175"/>
                  </a:cubicBezTo>
                  <a:cubicBezTo>
                    <a:pt x="207" y="165"/>
                    <a:pt x="207" y="153"/>
                    <a:pt x="202" y="142"/>
                  </a:cubicBezTo>
                  <a:cubicBezTo>
                    <a:pt x="196" y="146"/>
                    <a:pt x="196" y="158"/>
                    <a:pt x="195" y="166"/>
                  </a:cubicBezTo>
                  <a:cubicBezTo>
                    <a:pt x="195" y="171"/>
                    <a:pt x="195" y="177"/>
                    <a:pt x="194" y="180"/>
                  </a:cubicBezTo>
                  <a:cubicBezTo>
                    <a:pt x="176" y="183"/>
                    <a:pt x="160" y="179"/>
                    <a:pt x="144" y="168"/>
                  </a:cubicBezTo>
                  <a:cubicBezTo>
                    <a:pt x="137" y="163"/>
                    <a:pt x="130" y="158"/>
                    <a:pt x="122" y="156"/>
                  </a:cubicBezTo>
                  <a:cubicBezTo>
                    <a:pt x="114" y="152"/>
                    <a:pt x="108" y="153"/>
                    <a:pt x="103" y="156"/>
                  </a:cubicBezTo>
                  <a:cubicBezTo>
                    <a:pt x="95" y="152"/>
                    <a:pt x="84" y="159"/>
                    <a:pt x="78" y="164"/>
                  </a:cubicBezTo>
                  <a:cubicBezTo>
                    <a:pt x="72" y="164"/>
                    <a:pt x="67" y="165"/>
                    <a:pt x="64" y="167"/>
                  </a:cubicBezTo>
                  <a:cubicBezTo>
                    <a:pt x="61" y="170"/>
                    <a:pt x="60" y="173"/>
                    <a:pt x="60" y="179"/>
                  </a:cubicBezTo>
                  <a:cubicBezTo>
                    <a:pt x="59" y="187"/>
                    <a:pt x="58" y="195"/>
                    <a:pt x="57" y="201"/>
                  </a:cubicBezTo>
                  <a:cubicBezTo>
                    <a:pt x="57" y="202"/>
                    <a:pt x="57" y="203"/>
                    <a:pt x="56" y="203"/>
                  </a:cubicBezTo>
                  <a:cubicBezTo>
                    <a:pt x="56" y="194"/>
                    <a:pt x="56" y="185"/>
                    <a:pt x="56" y="175"/>
                  </a:cubicBezTo>
                  <a:cubicBezTo>
                    <a:pt x="57" y="161"/>
                    <a:pt x="57" y="148"/>
                    <a:pt x="54" y="137"/>
                  </a:cubicBezTo>
                  <a:cubicBezTo>
                    <a:pt x="50" y="138"/>
                    <a:pt x="51" y="140"/>
                    <a:pt x="48" y="146"/>
                  </a:cubicBezTo>
                  <a:cubicBezTo>
                    <a:pt x="47" y="151"/>
                    <a:pt x="46" y="158"/>
                    <a:pt x="46" y="167"/>
                  </a:cubicBezTo>
                  <a:cubicBezTo>
                    <a:pt x="39" y="164"/>
                    <a:pt x="32" y="164"/>
                    <a:pt x="24" y="164"/>
                  </a:cubicBezTo>
                  <a:cubicBezTo>
                    <a:pt x="13" y="165"/>
                    <a:pt x="12" y="166"/>
                    <a:pt x="2" y="162"/>
                  </a:cubicBezTo>
                  <a:close/>
                  <a:moveTo>
                    <a:pt x="25" y="80"/>
                  </a:moveTo>
                  <a:cubicBezTo>
                    <a:pt x="23" y="83"/>
                    <a:pt x="23" y="83"/>
                    <a:pt x="23" y="83"/>
                  </a:cubicBezTo>
                  <a:cubicBezTo>
                    <a:pt x="27" y="85"/>
                    <a:pt x="31" y="86"/>
                    <a:pt x="36" y="86"/>
                  </a:cubicBezTo>
                  <a:cubicBezTo>
                    <a:pt x="40" y="86"/>
                    <a:pt x="45" y="85"/>
                    <a:pt x="49" y="83"/>
                  </a:cubicBezTo>
                  <a:cubicBezTo>
                    <a:pt x="50" y="82"/>
                    <a:pt x="50" y="82"/>
                    <a:pt x="50" y="82"/>
                  </a:cubicBezTo>
                  <a:cubicBezTo>
                    <a:pt x="50" y="81"/>
                    <a:pt x="50" y="81"/>
                    <a:pt x="50" y="81"/>
                  </a:cubicBezTo>
                  <a:cubicBezTo>
                    <a:pt x="52" y="73"/>
                    <a:pt x="51" y="69"/>
                    <a:pt x="51" y="69"/>
                  </a:cubicBezTo>
                  <a:cubicBezTo>
                    <a:pt x="51" y="69"/>
                    <a:pt x="51" y="69"/>
                    <a:pt x="51" y="69"/>
                  </a:cubicBezTo>
                  <a:cubicBezTo>
                    <a:pt x="52" y="70"/>
                    <a:pt x="51" y="71"/>
                    <a:pt x="52" y="74"/>
                  </a:cubicBezTo>
                  <a:cubicBezTo>
                    <a:pt x="52" y="76"/>
                    <a:pt x="53" y="78"/>
                    <a:pt x="53" y="81"/>
                  </a:cubicBezTo>
                  <a:cubicBezTo>
                    <a:pt x="52" y="98"/>
                    <a:pt x="52" y="106"/>
                    <a:pt x="53" y="108"/>
                  </a:cubicBezTo>
                  <a:cubicBezTo>
                    <a:pt x="56" y="113"/>
                    <a:pt x="59" y="108"/>
                    <a:pt x="62" y="97"/>
                  </a:cubicBezTo>
                  <a:cubicBezTo>
                    <a:pt x="62" y="97"/>
                    <a:pt x="62" y="97"/>
                    <a:pt x="62" y="97"/>
                  </a:cubicBezTo>
                  <a:cubicBezTo>
                    <a:pt x="63" y="91"/>
                    <a:pt x="65" y="88"/>
                    <a:pt x="67" y="87"/>
                  </a:cubicBezTo>
                  <a:cubicBezTo>
                    <a:pt x="70" y="85"/>
                    <a:pt x="73" y="84"/>
                    <a:pt x="77" y="84"/>
                  </a:cubicBezTo>
                  <a:cubicBezTo>
                    <a:pt x="79" y="85"/>
                    <a:pt x="79" y="85"/>
                    <a:pt x="80" y="85"/>
                  </a:cubicBezTo>
                  <a:cubicBezTo>
                    <a:pt x="82" y="86"/>
                    <a:pt x="84" y="87"/>
                    <a:pt x="91" y="90"/>
                  </a:cubicBezTo>
                  <a:cubicBezTo>
                    <a:pt x="93" y="93"/>
                    <a:pt x="95" y="95"/>
                    <a:pt x="97" y="96"/>
                  </a:cubicBezTo>
                  <a:cubicBezTo>
                    <a:pt x="99" y="96"/>
                    <a:pt x="100" y="97"/>
                    <a:pt x="102" y="97"/>
                  </a:cubicBezTo>
                  <a:cubicBezTo>
                    <a:pt x="103" y="96"/>
                    <a:pt x="104" y="96"/>
                    <a:pt x="105" y="95"/>
                  </a:cubicBezTo>
                  <a:cubicBezTo>
                    <a:pt x="105" y="95"/>
                    <a:pt x="105" y="95"/>
                    <a:pt x="105" y="95"/>
                  </a:cubicBezTo>
                  <a:cubicBezTo>
                    <a:pt x="107" y="94"/>
                    <a:pt x="109" y="93"/>
                    <a:pt x="109" y="91"/>
                  </a:cubicBezTo>
                  <a:cubicBezTo>
                    <a:pt x="109" y="90"/>
                    <a:pt x="109" y="90"/>
                    <a:pt x="109" y="90"/>
                  </a:cubicBezTo>
                  <a:cubicBezTo>
                    <a:pt x="109" y="86"/>
                    <a:pt x="113" y="85"/>
                    <a:pt x="117" y="85"/>
                  </a:cubicBezTo>
                  <a:cubicBezTo>
                    <a:pt x="119" y="85"/>
                    <a:pt x="122" y="85"/>
                    <a:pt x="124" y="85"/>
                  </a:cubicBezTo>
                  <a:cubicBezTo>
                    <a:pt x="124" y="85"/>
                    <a:pt x="124" y="85"/>
                    <a:pt x="124" y="85"/>
                  </a:cubicBezTo>
                  <a:cubicBezTo>
                    <a:pt x="124" y="85"/>
                    <a:pt x="124" y="85"/>
                    <a:pt x="124" y="85"/>
                  </a:cubicBezTo>
                  <a:cubicBezTo>
                    <a:pt x="124" y="85"/>
                    <a:pt x="124" y="85"/>
                    <a:pt x="124" y="85"/>
                  </a:cubicBezTo>
                  <a:cubicBezTo>
                    <a:pt x="124" y="86"/>
                    <a:pt x="125" y="86"/>
                    <a:pt x="125" y="86"/>
                  </a:cubicBezTo>
                  <a:cubicBezTo>
                    <a:pt x="125" y="86"/>
                    <a:pt x="125" y="86"/>
                    <a:pt x="125" y="86"/>
                  </a:cubicBezTo>
                  <a:cubicBezTo>
                    <a:pt x="191" y="87"/>
                    <a:pt x="194" y="83"/>
                    <a:pt x="197" y="80"/>
                  </a:cubicBezTo>
                  <a:cubicBezTo>
                    <a:pt x="197" y="79"/>
                    <a:pt x="198" y="78"/>
                    <a:pt x="199" y="78"/>
                  </a:cubicBezTo>
                  <a:cubicBezTo>
                    <a:pt x="199" y="78"/>
                    <a:pt x="199" y="78"/>
                    <a:pt x="199" y="78"/>
                  </a:cubicBezTo>
                  <a:cubicBezTo>
                    <a:pt x="199" y="77"/>
                    <a:pt x="199" y="77"/>
                    <a:pt x="199" y="77"/>
                  </a:cubicBezTo>
                  <a:cubicBezTo>
                    <a:pt x="200" y="71"/>
                    <a:pt x="201" y="70"/>
                    <a:pt x="202" y="74"/>
                  </a:cubicBezTo>
                  <a:cubicBezTo>
                    <a:pt x="201" y="88"/>
                    <a:pt x="200" y="100"/>
                    <a:pt x="201" y="104"/>
                  </a:cubicBezTo>
                  <a:cubicBezTo>
                    <a:pt x="202" y="113"/>
                    <a:pt x="205" y="111"/>
                    <a:pt x="211" y="94"/>
                  </a:cubicBezTo>
                  <a:cubicBezTo>
                    <a:pt x="211" y="93"/>
                    <a:pt x="211" y="93"/>
                    <a:pt x="211" y="93"/>
                  </a:cubicBezTo>
                  <a:cubicBezTo>
                    <a:pt x="211" y="86"/>
                    <a:pt x="215" y="84"/>
                    <a:pt x="221" y="84"/>
                  </a:cubicBezTo>
                  <a:cubicBezTo>
                    <a:pt x="224" y="84"/>
                    <a:pt x="228" y="84"/>
                    <a:pt x="231" y="84"/>
                  </a:cubicBezTo>
                  <a:cubicBezTo>
                    <a:pt x="233" y="85"/>
                    <a:pt x="236" y="85"/>
                    <a:pt x="238" y="85"/>
                  </a:cubicBezTo>
                  <a:cubicBezTo>
                    <a:pt x="240" y="90"/>
                    <a:pt x="243" y="93"/>
                    <a:pt x="246" y="93"/>
                  </a:cubicBezTo>
                  <a:cubicBezTo>
                    <a:pt x="249" y="93"/>
                    <a:pt x="252" y="91"/>
                    <a:pt x="256" y="86"/>
                  </a:cubicBezTo>
                  <a:cubicBezTo>
                    <a:pt x="268" y="80"/>
                    <a:pt x="287" y="82"/>
                    <a:pt x="306" y="84"/>
                  </a:cubicBezTo>
                  <a:cubicBezTo>
                    <a:pt x="323" y="85"/>
                    <a:pt x="340" y="87"/>
                    <a:pt x="351" y="83"/>
                  </a:cubicBezTo>
                  <a:cubicBezTo>
                    <a:pt x="352" y="82"/>
                    <a:pt x="352" y="82"/>
                    <a:pt x="352" y="82"/>
                  </a:cubicBezTo>
                  <a:cubicBezTo>
                    <a:pt x="352" y="82"/>
                    <a:pt x="352" y="82"/>
                    <a:pt x="352" y="82"/>
                  </a:cubicBezTo>
                  <a:cubicBezTo>
                    <a:pt x="354" y="78"/>
                    <a:pt x="355" y="74"/>
                    <a:pt x="356" y="71"/>
                  </a:cubicBezTo>
                  <a:cubicBezTo>
                    <a:pt x="356" y="85"/>
                    <a:pt x="356" y="96"/>
                    <a:pt x="357" y="101"/>
                  </a:cubicBezTo>
                  <a:cubicBezTo>
                    <a:pt x="357" y="104"/>
                    <a:pt x="358" y="105"/>
                    <a:pt x="359" y="106"/>
                  </a:cubicBezTo>
                  <a:cubicBezTo>
                    <a:pt x="360" y="108"/>
                    <a:pt x="362" y="107"/>
                    <a:pt x="363" y="105"/>
                  </a:cubicBezTo>
                  <a:cubicBezTo>
                    <a:pt x="364" y="104"/>
                    <a:pt x="366" y="100"/>
                    <a:pt x="367" y="94"/>
                  </a:cubicBezTo>
                  <a:cubicBezTo>
                    <a:pt x="367" y="94"/>
                    <a:pt x="367" y="94"/>
                    <a:pt x="367" y="94"/>
                  </a:cubicBezTo>
                  <a:cubicBezTo>
                    <a:pt x="368" y="84"/>
                    <a:pt x="373" y="83"/>
                    <a:pt x="379" y="83"/>
                  </a:cubicBezTo>
                  <a:cubicBezTo>
                    <a:pt x="381" y="83"/>
                    <a:pt x="383" y="84"/>
                    <a:pt x="385" y="84"/>
                  </a:cubicBezTo>
                  <a:cubicBezTo>
                    <a:pt x="388" y="85"/>
                    <a:pt x="391" y="85"/>
                    <a:pt x="394" y="85"/>
                  </a:cubicBezTo>
                  <a:cubicBezTo>
                    <a:pt x="397" y="90"/>
                    <a:pt x="400" y="93"/>
                    <a:pt x="404" y="93"/>
                  </a:cubicBezTo>
                  <a:cubicBezTo>
                    <a:pt x="408" y="94"/>
                    <a:pt x="412" y="91"/>
                    <a:pt x="416" y="86"/>
                  </a:cubicBezTo>
                  <a:cubicBezTo>
                    <a:pt x="417" y="85"/>
                    <a:pt x="417" y="85"/>
                    <a:pt x="417" y="85"/>
                  </a:cubicBezTo>
                  <a:cubicBezTo>
                    <a:pt x="416" y="84"/>
                    <a:pt x="416" y="84"/>
                    <a:pt x="416" y="84"/>
                  </a:cubicBezTo>
                  <a:cubicBezTo>
                    <a:pt x="416" y="84"/>
                    <a:pt x="416" y="85"/>
                    <a:pt x="417" y="84"/>
                  </a:cubicBezTo>
                  <a:cubicBezTo>
                    <a:pt x="422" y="82"/>
                    <a:pt x="442" y="83"/>
                    <a:pt x="464" y="83"/>
                  </a:cubicBezTo>
                  <a:cubicBezTo>
                    <a:pt x="476" y="84"/>
                    <a:pt x="488" y="84"/>
                    <a:pt x="498" y="84"/>
                  </a:cubicBezTo>
                  <a:cubicBezTo>
                    <a:pt x="500" y="84"/>
                    <a:pt x="500" y="84"/>
                    <a:pt x="500" y="84"/>
                  </a:cubicBezTo>
                  <a:cubicBezTo>
                    <a:pt x="500" y="82"/>
                    <a:pt x="500" y="82"/>
                    <a:pt x="500" y="82"/>
                  </a:cubicBezTo>
                  <a:cubicBezTo>
                    <a:pt x="501" y="69"/>
                    <a:pt x="501" y="64"/>
                    <a:pt x="501" y="64"/>
                  </a:cubicBezTo>
                  <a:cubicBezTo>
                    <a:pt x="502" y="64"/>
                    <a:pt x="501" y="70"/>
                    <a:pt x="502" y="75"/>
                  </a:cubicBezTo>
                  <a:cubicBezTo>
                    <a:pt x="502" y="77"/>
                    <a:pt x="502" y="80"/>
                    <a:pt x="503" y="82"/>
                  </a:cubicBezTo>
                  <a:cubicBezTo>
                    <a:pt x="502" y="96"/>
                    <a:pt x="502" y="104"/>
                    <a:pt x="504" y="106"/>
                  </a:cubicBezTo>
                  <a:cubicBezTo>
                    <a:pt x="507" y="108"/>
                    <a:pt x="510" y="102"/>
                    <a:pt x="513" y="88"/>
                  </a:cubicBezTo>
                  <a:cubicBezTo>
                    <a:pt x="510" y="87"/>
                    <a:pt x="510" y="87"/>
                    <a:pt x="510" y="87"/>
                  </a:cubicBezTo>
                  <a:cubicBezTo>
                    <a:pt x="507" y="98"/>
                    <a:pt x="506" y="103"/>
                    <a:pt x="506" y="103"/>
                  </a:cubicBezTo>
                  <a:cubicBezTo>
                    <a:pt x="505" y="102"/>
                    <a:pt x="505" y="95"/>
                    <a:pt x="506" y="82"/>
                  </a:cubicBezTo>
                  <a:cubicBezTo>
                    <a:pt x="506" y="82"/>
                    <a:pt x="506" y="82"/>
                    <a:pt x="506" y="82"/>
                  </a:cubicBezTo>
                  <a:cubicBezTo>
                    <a:pt x="506" y="80"/>
                    <a:pt x="505" y="77"/>
                    <a:pt x="505" y="75"/>
                  </a:cubicBezTo>
                  <a:cubicBezTo>
                    <a:pt x="505" y="68"/>
                    <a:pt x="504" y="61"/>
                    <a:pt x="502" y="61"/>
                  </a:cubicBezTo>
                  <a:cubicBezTo>
                    <a:pt x="500" y="61"/>
                    <a:pt x="498" y="66"/>
                    <a:pt x="497" y="81"/>
                  </a:cubicBezTo>
                  <a:cubicBezTo>
                    <a:pt x="487" y="81"/>
                    <a:pt x="475" y="80"/>
                    <a:pt x="464" y="80"/>
                  </a:cubicBezTo>
                  <a:cubicBezTo>
                    <a:pt x="442" y="79"/>
                    <a:pt x="421" y="79"/>
                    <a:pt x="415" y="81"/>
                  </a:cubicBezTo>
                  <a:cubicBezTo>
                    <a:pt x="414" y="82"/>
                    <a:pt x="413" y="83"/>
                    <a:pt x="413" y="85"/>
                  </a:cubicBezTo>
                  <a:cubicBezTo>
                    <a:pt x="410" y="88"/>
                    <a:pt x="407" y="90"/>
                    <a:pt x="404" y="90"/>
                  </a:cubicBezTo>
                  <a:cubicBezTo>
                    <a:pt x="401" y="90"/>
                    <a:pt x="399" y="87"/>
                    <a:pt x="396" y="83"/>
                  </a:cubicBezTo>
                  <a:cubicBezTo>
                    <a:pt x="396" y="82"/>
                    <a:pt x="396" y="82"/>
                    <a:pt x="396" y="82"/>
                  </a:cubicBezTo>
                  <a:cubicBezTo>
                    <a:pt x="395" y="82"/>
                    <a:pt x="395" y="82"/>
                    <a:pt x="395" y="82"/>
                  </a:cubicBezTo>
                  <a:cubicBezTo>
                    <a:pt x="392" y="82"/>
                    <a:pt x="389" y="81"/>
                    <a:pt x="386" y="81"/>
                  </a:cubicBezTo>
                  <a:cubicBezTo>
                    <a:pt x="383" y="80"/>
                    <a:pt x="381" y="80"/>
                    <a:pt x="379" y="80"/>
                  </a:cubicBezTo>
                  <a:cubicBezTo>
                    <a:pt x="371" y="79"/>
                    <a:pt x="365" y="81"/>
                    <a:pt x="364" y="94"/>
                  </a:cubicBezTo>
                  <a:cubicBezTo>
                    <a:pt x="363" y="99"/>
                    <a:pt x="362" y="102"/>
                    <a:pt x="361" y="103"/>
                  </a:cubicBezTo>
                  <a:cubicBezTo>
                    <a:pt x="361" y="103"/>
                    <a:pt x="360" y="102"/>
                    <a:pt x="360" y="101"/>
                  </a:cubicBezTo>
                  <a:cubicBezTo>
                    <a:pt x="359" y="95"/>
                    <a:pt x="359" y="82"/>
                    <a:pt x="359" y="66"/>
                  </a:cubicBezTo>
                  <a:cubicBezTo>
                    <a:pt x="359" y="66"/>
                    <a:pt x="359" y="66"/>
                    <a:pt x="359" y="66"/>
                  </a:cubicBezTo>
                  <a:cubicBezTo>
                    <a:pt x="360" y="61"/>
                    <a:pt x="359" y="59"/>
                    <a:pt x="358" y="59"/>
                  </a:cubicBezTo>
                  <a:cubicBezTo>
                    <a:pt x="358" y="59"/>
                    <a:pt x="358" y="59"/>
                    <a:pt x="358" y="59"/>
                  </a:cubicBezTo>
                  <a:cubicBezTo>
                    <a:pt x="358" y="59"/>
                    <a:pt x="358" y="59"/>
                    <a:pt x="358" y="59"/>
                  </a:cubicBezTo>
                  <a:cubicBezTo>
                    <a:pt x="358" y="59"/>
                    <a:pt x="358" y="59"/>
                    <a:pt x="358" y="59"/>
                  </a:cubicBezTo>
                  <a:cubicBezTo>
                    <a:pt x="356" y="59"/>
                    <a:pt x="355" y="62"/>
                    <a:pt x="354" y="67"/>
                  </a:cubicBezTo>
                  <a:cubicBezTo>
                    <a:pt x="354" y="67"/>
                    <a:pt x="354" y="67"/>
                    <a:pt x="354" y="67"/>
                  </a:cubicBezTo>
                  <a:cubicBezTo>
                    <a:pt x="353" y="71"/>
                    <a:pt x="351" y="76"/>
                    <a:pt x="349" y="80"/>
                  </a:cubicBezTo>
                  <a:cubicBezTo>
                    <a:pt x="339" y="83"/>
                    <a:pt x="323" y="82"/>
                    <a:pt x="307" y="80"/>
                  </a:cubicBezTo>
                  <a:cubicBezTo>
                    <a:pt x="287" y="79"/>
                    <a:pt x="267" y="77"/>
                    <a:pt x="254" y="84"/>
                  </a:cubicBezTo>
                  <a:cubicBezTo>
                    <a:pt x="253" y="84"/>
                    <a:pt x="253" y="84"/>
                    <a:pt x="253" y="84"/>
                  </a:cubicBezTo>
                  <a:cubicBezTo>
                    <a:pt x="250" y="88"/>
                    <a:pt x="248" y="90"/>
                    <a:pt x="246" y="90"/>
                  </a:cubicBezTo>
                  <a:cubicBezTo>
                    <a:pt x="244" y="90"/>
                    <a:pt x="242" y="87"/>
                    <a:pt x="241" y="83"/>
                  </a:cubicBezTo>
                  <a:cubicBezTo>
                    <a:pt x="240" y="82"/>
                    <a:pt x="240" y="82"/>
                    <a:pt x="240" y="82"/>
                  </a:cubicBezTo>
                  <a:cubicBezTo>
                    <a:pt x="239" y="82"/>
                    <a:pt x="239" y="82"/>
                    <a:pt x="239" y="82"/>
                  </a:cubicBezTo>
                  <a:cubicBezTo>
                    <a:pt x="237" y="82"/>
                    <a:pt x="234" y="81"/>
                    <a:pt x="232" y="81"/>
                  </a:cubicBezTo>
                  <a:cubicBezTo>
                    <a:pt x="228" y="81"/>
                    <a:pt x="224" y="80"/>
                    <a:pt x="221" y="80"/>
                  </a:cubicBezTo>
                  <a:cubicBezTo>
                    <a:pt x="213" y="81"/>
                    <a:pt x="207" y="83"/>
                    <a:pt x="208" y="93"/>
                  </a:cubicBezTo>
                  <a:cubicBezTo>
                    <a:pt x="205" y="101"/>
                    <a:pt x="204" y="104"/>
                    <a:pt x="204" y="104"/>
                  </a:cubicBezTo>
                  <a:cubicBezTo>
                    <a:pt x="203" y="99"/>
                    <a:pt x="204" y="88"/>
                    <a:pt x="205" y="74"/>
                  </a:cubicBezTo>
                  <a:cubicBezTo>
                    <a:pt x="205" y="74"/>
                    <a:pt x="205" y="74"/>
                    <a:pt x="205" y="74"/>
                  </a:cubicBezTo>
                  <a:cubicBezTo>
                    <a:pt x="203" y="58"/>
                    <a:pt x="200" y="58"/>
                    <a:pt x="196" y="76"/>
                  </a:cubicBezTo>
                  <a:cubicBezTo>
                    <a:pt x="195" y="76"/>
                    <a:pt x="195" y="77"/>
                    <a:pt x="194" y="78"/>
                  </a:cubicBezTo>
                  <a:cubicBezTo>
                    <a:pt x="193" y="81"/>
                    <a:pt x="192" y="84"/>
                    <a:pt x="126" y="82"/>
                  </a:cubicBezTo>
                  <a:cubicBezTo>
                    <a:pt x="126" y="82"/>
                    <a:pt x="126" y="82"/>
                    <a:pt x="126" y="82"/>
                  </a:cubicBezTo>
                  <a:cubicBezTo>
                    <a:pt x="126" y="82"/>
                    <a:pt x="126" y="82"/>
                    <a:pt x="126" y="82"/>
                  </a:cubicBezTo>
                  <a:cubicBezTo>
                    <a:pt x="125" y="82"/>
                    <a:pt x="125" y="82"/>
                    <a:pt x="124" y="82"/>
                  </a:cubicBezTo>
                  <a:cubicBezTo>
                    <a:pt x="124" y="82"/>
                    <a:pt x="124" y="82"/>
                    <a:pt x="124" y="82"/>
                  </a:cubicBezTo>
                  <a:cubicBezTo>
                    <a:pt x="122" y="82"/>
                    <a:pt x="120" y="82"/>
                    <a:pt x="117" y="82"/>
                  </a:cubicBezTo>
                  <a:cubicBezTo>
                    <a:pt x="111" y="82"/>
                    <a:pt x="106" y="83"/>
                    <a:pt x="106" y="90"/>
                  </a:cubicBezTo>
                  <a:cubicBezTo>
                    <a:pt x="106" y="91"/>
                    <a:pt x="105" y="92"/>
                    <a:pt x="104" y="93"/>
                  </a:cubicBezTo>
                  <a:cubicBezTo>
                    <a:pt x="104" y="93"/>
                    <a:pt x="104" y="93"/>
                    <a:pt x="104" y="93"/>
                  </a:cubicBezTo>
                  <a:cubicBezTo>
                    <a:pt x="103" y="93"/>
                    <a:pt x="102" y="93"/>
                    <a:pt x="101" y="93"/>
                  </a:cubicBezTo>
                  <a:cubicBezTo>
                    <a:pt x="101" y="93"/>
                    <a:pt x="100" y="93"/>
                    <a:pt x="99" y="93"/>
                  </a:cubicBezTo>
                  <a:cubicBezTo>
                    <a:pt x="97" y="92"/>
                    <a:pt x="95" y="91"/>
                    <a:pt x="93" y="88"/>
                  </a:cubicBezTo>
                  <a:cubicBezTo>
                    <a:pt x="93" y="87"/>
                    <a:pt x="93" y="87"/>
                    <a:pt x="93" y="87"/>
                  </a:cubicBezTo>
                  <a:cubicBezTo>
                    <a:pt x="85" y="84"/>
                    <a:pt x="83" y="83"/>
                    <a:pt x="82" y="82"/>
                  </a:cubicBezTo>
                  <a:cubicBezTo>
                    <a:pt x="80" y="82"/>
                    <a:pt x="80" y="82"/>
                    <a:pt x="78" y="81"/>
                  </a:cubicBezTo>
                  <a:cubicBezTo>
                    <a:pt x="77" y="81"/>
                    <a:pt x="77" y="81"/>
                    <a:pt x="77" y="81"/>
                  </a:cubicBezTo>
                  <a:cubicBezTo>
                    <a:pt x="73" y="81"/>
                    <a:pt x="69" y="82"/>
                    <a:pt x="65" y="84"/>
                  </a:cubicBezTo>
                  <a:cubicBezTo>
                    <a:pt x="62" y="86"/>
                    <a:pt x="59" y="90"/>
                    <a:pt x="59" y="96"/>
                  </a:cubicBezTo>
                  <a:cubicBezTo>
                    <a:pt x="57" y="102"/>
                    <a:pt x="56" y="108"/>
                    <a:pt x="56" y="107"/>
                  </a:cubicBezTo>
                  <a:cubicBezTo>
                    <a:pt x="55" y="105"/>
                    <a:pt x="55" y="97"/>
                    <a:pt x="57" y="81"/>
                  </a:cubicBezTo>
                  <a:cubicBezTo>
                    <a:pt x="57" y="81"/>
                    <a:pt x="57" y="81"/>
                    <a:pt x="57" y="81"/>
                  </a:cubicBezTo>
                  <a:cubicBezTo>
                    <a:pt x="56" y="78"/>
                    <a:pt x="56" y="76"/>
                    <a:pt x="55" y="74"/>
                  </a:cubicBezTo>
                  <a:cubicBezTo>
                    <a:pt x="54" y="69"/>
                    <a:pt x="54" y="66"/>
                    <a:pt x="52" y="66"/>
                  </a:cubicBezTo>
                  <a:cubicBezTo>
                    <a:pt x="52" y="66"/>
                    <a:pt x="52" y="66"/>
                    <a:pt x="52" y="66"/>
                  </a:cubicBezTo>
                  <a:cubicBezTo>
                    <a:pt x="50" y="66"/>
                    <a:pt x="49" y="70"/>
                    <a:pt x="47" y="80"/>
                  </a:cubicBezTo>
                  <a:cubicBezTo>
                    <a:pt x="43" y="82"/>
                    <a:pt x="40" y="83"/>
                    <a:pt x="36" y="83"/>
                  </a:cubicBezTo>
                  <a:cubicBezTo>
                    <a:pt x="32" y="83"/>
                    <a:pt x="28" y="82"/>
                    <a:pt x="25" y="80"/>
                  </a:cubicBezTo>
                  <a:close/>
                  <a:moveTo>
                    <a:pt x="357" y="63"/>
                  </a:moveTo>
                  <a:cubicBezTo>
                    <a:pt x="358" y="63"/>
                    <a:pt x="358" y="62"/>
                    <a:pt x="358" y="62"/>
                  </a:cubicBezTo>
                  <a:cubicBezTo>
                    <a:pt x="358" y="62"/>
                    <a:pt x="358" y="62"/>
                    <a:pt x="358" y="62"/>
                  </a:cubicBezTo>
                  <a:cubicBezTo>
                    <a:pt x="357" y="62"/>
                    <a:pt x="357" y="63"/>
                    <a:pt x="357"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pic>
        <p:nvPicPr>
          <p:cNvPr id="35" name="图片 34" descr="11"/>
          <p:cNvPicPr>
            <a:picLocks noChangeAspect="1"/>
          </p:cNvPicPr>
          <p:nvPr/>
        </p:nvPicPr>
        <p:blipFill>
          <a:blip r:embed="rId1"/>
          <a:stretch>
            <a:fillRect/>
          </a:stretch>
        </p:blipFill>
        <p:spPr>
          <a:xfrm>
            <a:off x="4531424" y="-587871"/>
            <a:ext cx="6034726" cy="2640192"/>
          </a:xfrm>
          <a:prstGeom prst="rect">
            <a:avLst/>
          </a:prstGeom>
        </p:spPr>
      </p:pic>
      <p:pic>
        <p:nvPicPr>
          <p:cNvPr id="5" name="图片 4" descr="89"/>
          <p:cNvPicPr>
            <a:picLocks noChangeAspect="1"/>
          </p:cNvPicPr>
          <p:nvPr/>
        </p:nvPicPr>
        <p:blipFill>
          <a:blip r:embed="rId2"/>
          <a:stretch>
            <a:fillRect/>
          </a:stretch>
        </p:blipFill>
        <p:spPr>
          <a:xfrm>
            <a:off x="-601635" y="2846009"/>
            <a:ext cx="5404204" cy="2851636"/>
          </a:xfrm>
          <a:prstGeom prst="rect">
            <a:avLst/>
          </a:prstGeom>
        </p:spPr>
      </p:pic>
      <p:pic>
        <p:nvPicPr>
          <p:cNvPr id="6" name="图片 5" descr="852"/>
          <p:cNvPicPr>
            <a:picLocks noChangeAspect="1"/>
          </p:cNvPicPr>
          <p:nvPr/>
        </p:nvPicPr>
        <p:blipFill>
          <a:blip r:embed="rId3"/>
          <a:stretch>
            <a:fillRect/>
          </a:stretch>
        </p:blipFill>
        <p:spPr>
          <a:xfrm>
            <a:off x="1358265" y="716280"/>
            <a:ext cx="981075" cy="889635"/>
          </a:xfrm>
          <a:prstGeom prst="rect">
            <a:avLst/>
          </a:prstGeom>
        </p:spPr>
      </p:pic>
      <p:sp>
        <p:nvSpPr>
          <p:cNvPr id="10" name="圆角矩形 9"/>
          <p:cNvSpPr/>
          <p:nvPr/>
        </p:nvSpPr>
        <p:spPr>
          <a:xfrm>
            <a:off x="2339340" y="2624455"/>
            <a:ext cx="5116195" cy="698500"/>
          </a:xfrm>
          <a:prstGeom prst="roundRect">
            <a:avLst/>
          </a:prstGeom>
          <a:noFill/>
          <a:ln>
            <a:solidFill>
              <a:srgbClr val="FF7F7F"/>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1"/>
                </a:solidFill>
              </a:rPr>
              <a:t>项目一</a:t>
            </a:r>
            <a:r>
              <a:rPr lang="en-US" altLang="zh-CN" sz="2400" b="1" dirty="0">
                <a:solidFill>
                  <a:schemeClr val="tx1"/>
                </a:solidFill>
              </a:rPr>
              <a:t>  </a:t>
            </a:r>
            <a:r>
              <a:rPr lang="zh-CN" altLang="en-US" sz="2400" b="1" dirty="0">
                <a:solidFill>
                  <a:schemeClr val="tx1"/>
                </a:solidFill>
              </a:rPr>
              <a:t>养老护理员消毒隔离知识</a:t>
            </a:r>
            <a:endParaRPr lang="zh-CN" altLang="en-US" sz="2400" b="1" dirty="0">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50" presetClass="entr" presetSubtype="0" decel="100000"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1000" fill="hold"/>
                                        <p:tgtEl>
                                          <p:spTgt spid="35"/>
                                        </p:tgtEl>
                                        <p:attrNameLst>
                                          <p:attrName>ppt_w</p:attrName>
                                        </p:attrNameLst>
                                      </p:cBhvr>
                                      <p:tavLst>
                                        <p:tav tm="0">
                                          <p:val>
                                            <p:strVal val="#ppt_w+.3"/>
                                          </p:val>
                                        </p:tav>
                                        <p:tav tm="100000">
                                          <p:val>
                                            <p:strVal val="#ppt_w"/>
                                          </p:val>
                                        </p:tav>
                                      </p:tavLst>
                                    </p:anim>
                                    <p:anim calcmode="lin" valueType="num">
                                      <p:cBhvr>
                                        <p:cTn id="14" dur="1000" fill="hold"/>
                                        <p:tgtEl>
                                          <p:spTgt spid="35"/>
                                        </p:tgtEl>
                                        <p:attrNameLst>
                                          <p:attrName>ppt_h</p:attrName>
                                        </p:attrNameLst>
                                      </p:cBhvr>
                                      <p:tavLst>
                                        <p:tav tm="0">
                                          <p:val>
                                            <p:strVal val="#ppt_h"/>
                                          </p:val>
                                        </p:tav>
                                        <p:tav tm="100000">
                                          <p:val>
                                            <p:strVal val="#ppt_h"/>
                                          </p:val>
                                        </p:tav>
                                      </p:tavLst>
                                    </p:anim>
                                    <p:animEffect transition="in" filter="fade">
                                      <p:cBhvr>
                                        <p:cTn id="15" dur="1000"/>
                                        <p:tgtEl>
                                          <p:spTgt spid="35"/>
                                        </p:tgtEl>
                                      </p:cBhvr>
                                    </p:animEffect>
                                  </p:childTnLst>
                                </p:cTn>
                              </p:par>
                            </p:childTnLst>
                          </p:cTn>
                        </p:par>
                        <p:par>
                          <p:cTn id="16" fill="hold">
                            <p:stCondLst>
                              <p:cond delay="2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3"/>
                                        </p:tgtEl>
                                        <p:attrNameLst>
                                          <p:attrName>ppt_y</p:attrName>
                                        </p:attrNameLst>
                                      </p:cBhvr>
                                      <p:tavLst>
                                        <p:tav tm="0">
                                          <p:val>
                                            <p:strVal val="#ppt_y"/>
                                          </p:val>
                                        </p:tav>
                                        <p:tav tm="100000">
                                          <p:val>
                                            <p:strVal val="#ppt_y"/>
                                          </p:val>
                                        </p:tav>
                                      </p:tavLst>
                                    </p:anim>
                                    <p:anim calcmode="lin" valueType="num">
                                      <p:cBhvr>
                                        <p:cTn id="21"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3"/>
                                        </p:tgtEl>
                                      </p:cBhvr>
                                    </p:animEffect>
                                  </p:childTnLst>
                                </p:cTn>
                              </p:par>
                            </p:childTnLst>
                          </p:cTn>
                        </p:par>
                        <p:par>
                          <p:cTn id="24" fill="hold">
                            <p:stCondLst>
                              <p:cond delay="2849"/>
                            </p:stCondLst>
                            <p:childTnLst>
                              <p:par>
                                <p:cTn id="25" presetID="53" presetClass="entr" presetSubtype="16"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Effect transition="in" filter="fade">
                                      <p:cBhvr>
                                        <p:cTn id="29" dur="500"/>
                                        <p:tgtEl>
                                          <p:spTgt spid="39"/>
                                        </p:tgtEl>
                                      </p:cBhvr>
                                    </p:animEffect>
                                  </p:childTnLst>
                                </p:cTn>
                              </p:par>
                              <p:par>
                                <p:cTn id="30" presetID="53" presetClass="entr" presetSubtype="16" fill="hold" nodeType="with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p:cTn id="32" dur="500" fill="hold"/>
                                        <p:tgtEl>
                                          <p:spTgt spid="42"/>
                                        </p:tgtEl>
                                        <p:attrNameLst>
                                          <p:attrName>ppt_w</p:attrName>
                                        </p:attrNameLst>
                                      </p:cBhvr>
                                      <p:tavLst>
                                        <p:tav tm="0">
                                          <p:val>
                                            <p:fltVal val="0"/>
                                          </p:val>
                                        </p:tav>
                                        <p:tav tm="100000">
                                          <p:val>
                                            <p:strVal val="#ppt_w"/>
                                          </p:val>
                                        </p:tav>
                                      </p:tavLst>
                                    </p:anim>
                                    <p:anim calcmode="lin" valueType="num">
                                      <p:cBhvr>
                                        <p:cTn id="33" dur="500" fill="hold"/>
                                        <p:tgtEl>
                                          <p:spTgt spid="42"/>
                                        </p:tgtEl>
                                        <p:attrNameLst>
                                          <p:attrName>ppt_h</p:attrName>
                                        </p:attrNameLst>
                                      </p:cBhvr>
                                      <p:tavLst>
                                        <p:tav tm="0">
                                          <p:val>
                                            <p:fltVal val="0"/>
                                          </p:val>
                                        </p:tav>
                                        <p:tav tm="100000">
                                          <p:val>
                                            <p:strVal val="#ppt_h"/>
                                          </p:val>
                                        </p:tav>
                                      </p:tavLst>
                                    </p:anim>
                                    <p:animEffect transition="in" filter="fade">
                                      <p:cBhvr>
                                        <p:cTn id="34" dur="500"/>
                                        <p:tgtEl>
                                          <p:spTgt spid="42"/>
                                        </p:tgtEl>
                                      </p:cBhvr>
                                    </p:animEffect>
                                  </p:childTnLst>
                                </p:cTn>
                              </p:par>
                              <p:par>
                                <p:cTn id="35" presetID="53" presetClass="entr" presetSubtype="16" fill="hold" nodeType="withEffect">
                                  <p:stCondLst>
                                    <p:cond delay="0"/>
                                  </p:stCondLst>
                                  <p:childTnLst>
                                    <p:set>
                                      <p:cBhvr>
                                        <p:cTn id="36" dur="1" fill="hold">
                                          <p:stCondLst>
                                            <p:cond delay="0"/>
                                          </p:stCondLst>
                                        </p:cTn>
                                        <p:tgtEl>
                                          <p:spTgt spid="45"/>
                                        </p:tgtEl>
                                        <p:attrNameLst>
                                          <p:attrName>style.visibility</p:attrName>
                                        </p:attrNameLst>
                                      </p:cBhvr>
                                      <p:to>
                                        <p:strVal val="visible"/>
                                      </p:to>
                                    </p:set>
                                    <p:anim calcmode="lin" valueType="num">
                                      <p:cBhvr>
                                        <p:cTn id="37" dur="500" fill="hold"/>
                                        <p:tgtEl>
                                          <p:spTgt spid="45"/>
                                        </p:tgtEl>
                                        <p:attrNameLst>
                                          <p:attrName>ppt_w</p:attrName>
                                        </p:attrNameLst>
                                      </p:cBhvr>
                                      <p:tavLst>
                                        <p:tav tm="0">
                                          <p:val>
                                            <p:fltVal val="0"/>
                                          </p:val>
                                        </p:tav>
                                        <p:tav tm="100000">
                                          <p:val>
                                            <p:strVal val="#ppt_w"/>
                                          </p:val>
                                        </p:tav>
                                      </p:tavLst>
                                    </p:anim>
                                    <p:anim calcmode="lin" valueType="num">
                                      <p:cBhvr>
                                        <p:cTn id="38" dur="500" fill="hold"/>
                                        <p:tgtEl>
                                          <p:spTgt spid="45"/>
                                        </p:tgtEl>
                                        <p:attrNameLst>
                                          <p:attrName>ppt_h</p:attrName>
                                        </p:attrNameLst>
                                      </p:cBhvr>
                                      <p:tavLst>
                                        <p:tav tm="0">
                                          <p:val>
                                            <p:fltVal val="0"/>
                                          </p:val>
                                        </p:tav>
                                        <p:tav tm="100000">
                                          <p:val>
                                            <p:strVal val="#ppt_h"/>
                                          </p:val>
                                        </p:tav>
                                      </p:tavLst>
                                    </p:anim>
                                    <p:animEffect transition="in" filter="fade">
                                      <p:cBhvr>
                                        <p:cTn id="39" dur="500"/>
                                        <p:tgtEl>
                                          <p:spTgt spid="45"/>
                                        </p:tgtEl>
                                      </p:cBhvr>
                                    </p:animEffect>
                                  </p:childTnLst>
                                </p:cTn>
                              </p:par>
                              <p:par>
                                <p:cTn id="40" presetID="53" presetClass="entr" presetSubtype="16" fill="hold" nodeType="with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p:cTn id="42" dur="500" fill="hold"/>
                                        <p:tgtEl>
                                          <p:spTgt spid="49"/>
                                        </p:tgtEl>
                                        <p:attrNameLst>
                                          <p:attrName>ppt_w</p:attrName>
                                        </p:attrNameLst>
                                      </p:cBhvr>
                                      <p:tavLst>
                                        <p:tav tm="0">
                                          <p:val>
                                            <p:fltVal val="0"/>
                                          </p:val>
                                        </p:tav>
                                        <p:tav tm="100000">
                                          <p:val>
                                            <p:strVal val="#ppt_w"/>
                                          </p:val>
                                        </p:tav>
                                      </p:tavLst>
                                    </p:anim>
                                    <p:anim calcmode="lin" valueType="num">
                                      <p:cBhvr>
                                        <p:cTn id="43" dur="500" fill="hold"/>
                                        <p:tgtEl>
                                          <p:spTgt spid="49"/>
                                        </p:tgtEl>
                                        <p:attrNameLst>
                                          <p:attrName>ppt_h</p:attrName>
                                        </p:attrNameLst>
                                      </p:cBhvr>
                                      <p:tavLst>
                                        <p:tav tm="0">
                                          <p:val>
                                            <p:fltVal val="0"/>
                                          </p:val>
                                        </p:tav>
                                        <p:tav tm="100000">
                                          <p:val>
                                            <p:strVal val="#ppt_h"/>
                                          </p:val>
                                        </p:tav>
                                      </p:tavLst>
                                    </p:anim>
                                    <p:animEffect transition="in" filter="fade">
                                      <p:cBhvr>
                                        <p:cTn id="44" dur="500"/>
                                        <p:tgtEl>
                                          <p:spTgt spid="49"/>
                                        </p:tgtEl>
                                      </p:cBhvr>
                                    </p:animEffect>
                                  </p:childTnLst>
                                </p:cTn>
                              </p:par>
                              <p:par>
                                <p:cTn id="45" presetID="53" presetClass="entr" presetSubtype="16" fill="hold" nodeType="with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fltVal val="0"/>
                                          </p:val>
                                        </p:tav>
                                        <p:tav tm="100000">
                                          <p:val>
                                            <p:strVal val="#ppt_w"/>
                                          </p:val>
                                        </p:tav>
                                      </p:tavLst>
                                    </p:anim>
                                    <p:anim calcmode="lin" valueType="num">
                                      <p:cBhvr>
                                        <p:cTn id="48" dur="500" fill="hold"/>
                                        <p:tgtEl>
                                          <p:spTgt spid="53"/>
                                        </p:tgtEl>
                                        <p:attrNameLst>
                                          <p:attrName>ppt_h</p:attrName>
                                        </p:attrNameLst>
                                      </p:cBhvr>
                                      <p:tavLst>
                                        <p:tav tm="0">
                                          <p:val>
                                            <p:fltVal val="0"/>
                                          </p:val>
                                        </p:tav>
                                        <p:tav tm="100000">
                                          <p:val>
                                            <p:strVal val="#ppt_h"/>
                                          </p:val>
                                        </p:tav>
                                      </p:tavLst>
                                    </p:anim>
                                    <p:animEffect transition="in" filter="fade">
                                      <p:cBhvr>
                                        <p:cTn id="49" dur="500"/>
                                        <p:tgtEl>
                                          <p:spTgt spid="53"/>
                                        </p:tgtEl>
                                      </p:cBhvr>
                                    </p:animEffect>
                                  </p:childTnLst>
                                </p:cTn>
                              </p:par>
                            </p:childTnLst>
                          </p:cTn>
                        </p:par>
                        <p:par>
                          <p:cTn id="50" fill="hold">
                            <p:stCondLst>
                              <p:cond delay="3349"/>
                            </p:stCondLst>
                            <p:childTnLst>
                              <p:par>
                                <p:cTn id="51" presetID="17" presetClass="entr" presetSubtype="10" fill="hold" nodeType="after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p:cTn id="53" dur="500" fill="hold"/>
                                        <p:tgtEl>
                                          <p:spTgt spid="6"/>
                                        </p:tgtEl>
                                        <p:attrNameLst>
                                          <p:attrName>ppt_w</p:attrName>
                                        </p:attrNameLst>
                                      </p:cBhvr>
                                      <p:tavLst>
                                        <p:tav tm="0">
                                          <p:val>
                                            <p:fltVal val="0"/>
                                          </p:val>
                                        </p:tav>
                                        <p:tav tm="100000">
                                          <p:val>
                                            <p:strVal val="#ppt_w"/>
                                          </p:val>
                                        </p:tav>
                                      </p:tavLst>
                                    </p:anim>
                                    <p:anim calcmode="lin" valueType="num">
                                      <p:cBhvr>
                                        <p:cTn id="54" dur="5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55" fill="hold">
                      <p:stCondLst>
                        <p:cond delay="indefinite"/>
                      </p:stCondLst>
                      <p:childTnLst>
                        <p:par>
                          <p:cTn id="56" fill="hold">
                            <p:stCondLst>
                              <p:cond delay="0"/>
                            </p:stCondLst>
                            <p:childTnLst>
                              <p:par>
                                <p:cTn id="57" presetID="3" presetClass="entr" presetSubtype="10" fill="hold" grpId="0" nodeType="click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blinds(horizontal)">
                                      <p:cBhvr>
                                        <p:cTn id="5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lang="zh-CN" altLang="en-US" sz="2000" b="0" dirty="0">
                  <a:solidFill>
                    <a:srgbClr val="FF7F7F"/>
                  </a:solidFill>
                  <a:latin typeface="微软雅黑" panose="020B0503020204020204" charset="-122"/>
                  <a:ea typeface="微软雅黑" panose="020B0503020204020204" charset="-122"/>
                </a:rPr>
                <a:t>子任务</a:t>
              </a:r>
              <a:r>
                <a:rPr lang="en-US" altLang="zh-CN" sz="2000" b="0" dirty="0">
                  <a:solidFill>
                    <a:srgbClr val="FF7F7F"/>
                  </a:solidFill>
                  <a:latin typeface="微软雅黑" panose="020B0503020204020204" charset="-122"/>
                  <a:ea typeface="微软雅黑" panose="020B0503020204020204" charset="-122"/>
                </a:rPr>
                <a:t>1  </a:t>
              </a:r>
              <a:r>
                <a:rPr lang="zh-CN" altLang="en-US" sz="2000" b="0" dirty="0">
                  <a:solidFill>
                    <a:srgbClr val="FF7F7F"/>
                  </a:solidFill>
                  <a:latin typeface="微软雅黑" panose="020B0503020204020204" charset="-122"/>
                  <a:ea typeface="微软雅黑" panose="020B0503020204020204" charset="-122"/>
                </a:rPr>
                <a:t>消毒灭菌概述</a:t>
              </a:r>
              <a:endParaRPr lang="zh-CN" altLang="en-US" sz="2000" b="0" dirty="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100" name="文本框 99"/>
          <p:cNvSpPr txBox="1"/>
          <p:nvPr/>
        </p:nvSpPr>
        <p:spPr>
          <a:xfrm>
            <a:off x="1933526" y="908889"/>
            <a:ext cx="5080000" cy="368300"/>
          </a:xfrm>
          <a:prstGeom prst="rect">
            <a:avLst/>
          </a:prstGeom>
          <a:noFill/>
          <a:ln w="9525">
            <a:noFill/>
          </a:ln>
        </p:spPr>
        <p:txBody>
          <a:bodyPr>
            <a:spAutoFit/>
          </a:bodyPr>
          <a:lstStyle/>
          <a:p>
            <a:pPr indent="0" algn="ctr"/>
            <a:r>
              <a:rPr lang="zh-CN" altLang="zh-CN" sz="1800" b="1" kern="100" dirty="0">
                <a:effectLst/>
                <a:ea typeface="宋体" panose="02010600030101010101" pitchFamily="2" charset="-122"/>
                <a:cs typeface="宋体" panose="02010600030101010101" pitchFamily="2" charset="-122"/>
              </a:rPr>
              <a:t>常用的物理消毒灭菌法及应用</a:t>
            </a:r>
            <a:endParaRPr lang="zh-CN" altLang="en-US" dirty="0"/>
          </a:p>
        </p:txBody>
      </p:sp>
      <p:graphicFrame>
        <p:nvGraphicFramePr>
          <p:cNvPr id="6" name="表格 5"/>
          <p:cNvGraphicFramePr/>
          <p:nvPr>
            <p:custDataLst>
              <p:tags r:id="rId2"/>
            </p:custDataLst>
          </p:nvPr>
        </p:nvGraphicFramePr>
        <p:xfrm>
          <a:off x="395602" y="1715279"/>
          <a:ext cx="8454193" cy="2448991"/>
        </p:xfrm>
        <a:graphic>
          <a:graphicData uri="http://schemas.openxmlformats.org/drawingml/2006/table">
            <a:tbl>
              <a:tblPr firstRow="1" bandRow="1">
                <a:tableStyleId>{5940675A-B579-460E-94D1-54222C63F5DA}</a:tableStyleId>
              </a:tblPr>
              <a:tblGrid>
                <a:gridCol w="1153058"/>
                <a:gridCol w="1350498"/>
                <a:gridCol w="5950637"/>
              </a:tblGrid>
              <a:tr h="194896">
                <a:tc gridSpan="2">
                  <a:txBody>
                    <a:bodyPr/>
                    <a:lstStyle/>
                    <a:p>
                      <a:pPr indent="0" algn="ctr">
                        <a:buNone/>
                      </a:pPr>
                      <a:r>
                        <a:rPr lang="en-US" sz="1200" b="0" dirty="0" err="1">
                          <a:latin typeface="宋体" panose="02010600030101010101" pitchFamily="2" charset="-122"/>
                          <a:ea typeface="宋体" panose="02010600030101010101" pitchFamily="2" charset="-122"/>
                          <a:cs typeface="宋体" panose="02010600030101010101" pitchFamily="2" charset="-122"/>
                        </a:rPr>
                        <a:t>方法</a:t>
                      </a:r>
                      <a:endParaRPr lang="en-US" altLang="en-US" sz="1200" b="0" dirty="0">
                        <a:latin typeface="宋体" panose="02010600030101010101" pitchFamily="2" charset="-122"/>
                        <a:ea typeface="宋体" panose="02010600030101010101"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BEBEBE"/>
                    </a:solidFill>
                  </a:tcPr>
                </a:tc>
                <a:tc hMerge="1">
                  <a:tcPr marL="68580" marR="68580" marT="0" marB="0">
                    <a:lnL w="12700" cap="flat" cmpd="sng" algn="ctr">
                      <a:solidFill>
                        <a:srgbClr val="080000"/>
                      </a:solidFill>
                      <a:prstDash val="solid"/>
                      <a:round/>
                      <a:headEnd type="none" w="med" len="med"/>
                      <a:tailEnd type="none" w="med" len="med"/>
                    </a:lnL>
                    <a:lnR w="12700" cap="flat" cmpd="sng">
                      <a:solidFill>
                        <a:srgbClr val="080000"/>
                      </a:solidFill>
                      <a:prstDash val="soli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solidFill>
                      <a:srgbClr val="BEBEBE"/>
                    </a:solidFill>
                  </a:tcPr>
                </a:tc>
                <a:tc>
                  <a:txBody>
                    <a:bodyPr/>
                    <a:lstStyle/>
                    <a:p>
                      <a:pPr indent="0" algn="ctr">
                        <a:buNone/>
                      </a:pPr>
                      <a:r>
                        <a:rPr lang="en-US" sz="1200" b="0" dirty="0" err="1">
                          <a:latin typeface="宋体" panose="02010600030101010101" pitchFamily="2" charset="-122"/>
                          <a:ea typeface="宋体" panose="02010600030101010101" pitchFamily="2" charset="-122"/>
                          <a:cs typeface="宋体" panose="02010600030101010101" pitchFamily="2" charset="-122"/>
                        </a:rPr>
                        <a:t>具体内容</a:t>
                      </a:r>
                      <a:endParaRPr lang="en-US" altLang="en-US" sz="1200" b="0" dirty="0">
                        <a:latin typeface="宋体" panose="02010600030101010101" pitchFamily="2" charset="-122"/>
                        <a:ea typeface="宋体" panose="02010600030101010101" pitchFamily="2" charset="-122"/>
                        <a:cs typeface="宋体" panose="02010600030101010101" pitchFamily="2" charset="-122"/>
                      </a:endParaRPr>
                    </a:p>
                  </a:txBody>
                  <a:tcPr marL="68580" marR="68580" marT="0" marB="0">
                    <a:lnL w="12700" cap="flat" cmpd="sng" algn="ctr">
                      <a:solidFill>
                        <a:srgbClr val="080000"/>
                      </a:solidFill>
                      <a:prstDash val="solid"/>
                      <a:roun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BEBEBE"/>
                    </a:solidFill>
                  </a:tcPr>
                </a:tc>
              </a:tr>
              <a:tr h="813915">
                <a:tc rowSpan="3">
                  <a:txBody>
                    <a:bodyPr/>
                    <a:lstStyle/>
                    <a:p>
                      <a:pPr indent="0" algn="ctr">
                        <a:buNone/>
                      </a:pPr>
                      <a:r>
                        <a:rPr lang="zh-CN" altLang="zh-CN" sz="1350" kern="1200" dirty="0">
                          <a:solidFill>
                            <a:schemeClr val="tx1"/>
                          </a:solidFill>
                          <a:effectLst/>
                          <a:latin typeface="+mn-lt"/>
                          <a:ea typeface="+mn-ea"/>
                          <a:cs typeface="+mn-cs"/>
                        </a:rPr>
                        <a:t>辐射消毒法</a:t>
                      </a:r>
                      <a:endParaRPr lang="en-US" altLang="en-US" sz="1200" b="0" dirty="0">
                        <a:latin typeface="宋体" panose="02010600030101010101" pitchFamily="2" charset="-122"/>
                        <a:ea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lgn="ctr">
                      <a:solidFill>
                        <a:srgbClr val="080000"/>
                      </a:solidFill>
                      <a:prstDash val="solid"/>
                      <a:roun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zh-CN" altLang="zh-CN" sz="1350" kern="1200" dirty="0">
                          <a:solidFill>
                            <a:schemeClr val="tx1"/>
                          </a:solidFill>
                          <a:effectLst/>
                          <a:latin typeface="+mn-lt"/>
                          <a:ea typeface="+mn-ea"/>
                          <a:cs typeface="+mn-cs"/>
                        </a:rPr>
                        <a:t>日光暴晒法</a:t>
                      </a:r>
                      <a:endParaRPr lang="en-US" altLang="en-US" sz="1200" b="0" dirty="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lgn="ctr">
                      <a:solidFill>
                        <a:srgbClr val="080000"/>
                      </a:solidFill>
                      <a:prstDash val="solid"/>
                      <a:round/>
                      <a:headEnd type="none" w="med" len="med"/>
                      <a:tailEnd type="none" w="med" len="med"/>
                    </a:lnL>
                    <a:lnR w="12700" cap="flat" cmpd="sng">
                      <a:solidFill>
                        <a:srgbClr val="080000"/>
                      </a:solidFill>
                      <a:prstDash val="soli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indent="0">
                        <a:buNone/>
                      </a:pPr>
                      <a:r>
                        <a:rPr lang="zh-CN" altLang="zh-CN" sz="1350" kern="1200" dirty="0">
                          <a:solidFill>
                            <a:schemeClr val="tx1"/>
                          </a:solidFill>
                          <a:effectLst/>
                          <a:latin typeface="+mn-lt"/>
                          <a:ea typeface="+mn-ea"/>
                          <a:cs typeface="+mn-cs"/>
                        </a:rPr>
                        <a:t>是利用日光的热、干燥和紫外线作用从而达到消毒效果的方法。将物品放在直射阳光上曝晒</a:t>
                      </a:r>
                      <a:r>
                        <a:rPr lang="en-US" altLang="zh-CN" sz="1350" kern="1200" dirty="0">
                          <a:solidFill>
                            <a:schemeClr val="tx1"/>
                          </a:solidFill>
                          <a:effectLst/>
                          <a:latin typeface="+mn-lt"/>
                          <a:ea typeface="+mn-ea"/>
                          <a:cs typeface="+mn-cs"/>
                        </a:rPr>
                        <a:t>6</a:t>
                      </a:r>
                      <a:r>
                        <a:rPr lang="zh-CN" altLang="zh-CN" sz="1350" kern="1200" dirty="0">
                          <a:solidFill>
                            <a:schemeClr val="tx1"/>
                          </a:solidFill>
                          <a:effectLst/>
                          <a:latin typeface="+mn-lt"/>
                          <a:ea typeface="+mn-ea"/>
                          <a:cs typeface="+mn-cs"/>
                        </a:rPr>
                        <a:t>小时，并定时翻动使物品各面均能受到日光照射。常用于床垫、被服、书籍等物品的消毒。</a:t>
                      </a:r>
                      <a:endParaRPr lang="en-US" altLang="en-US" sz="1200" b="0" kern="1200" dirty="0">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62707">
                <a:tc vMerge="1">
                  <a:tcPr marL="68580" marR="68580" marT="0" marB="0" anchor="ctr">
                    <a:lnL w="12700" cap="flat" cmpd="sng">
                      <a:solidFill>
                        <a:srgbClr val="080000"/>
                      </a:solidFill>
                      <a:prstDash val="soli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zh-CN" altLang="zh-CN" sz="1350" kern="1200" dirty="0">
                          <a:solidFill>
                            <a:schemeClr val="tx1"/>
                          </a:solidFill>
                          <a:effectLst/>
                          <a:latin typeface="+mn-lt"/>
                          <a:ea typeface="+mn-ea"/>
                          <a:cs typeface="+mn-cs"/>
                        </a:rPr>
                        <a:t>紫外线消毒法</a:t>
                      </a:r>
                      <a:endParaRPr lang="en-US" altLang="en-US" sz="1200" b="0" dirty="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indent="0" algn="l" defTabSz="685800" rtl="0" eaLnBrk="1" latinLnBrk="0" hangingPunct="1">
                        <a:buNone/>
                      </a:pPr>
                      <a:r>
                        <a:rPr lang="zh-CN" altLang="zh-CN" sz="1350" kern="1200" dirty="0">
                          <a:solidFill>
                            <a:schemeClr val="tx1"/>
                          </a:solidFill>
                          <a:effectLst/>
                          <a:latin typeface="+mn-lt"/>
                          <a:ea typeface="+mn-ea"/>
                          <a:cs typeface="+mn-cs"/>
                        </a:rPr>
                        <a:t>是指利用紫外线光进行照射一定时间以完成消毒的方法。紫外线可杀灭多种微生物，包括杆菌、病毒、真菌、细菌繁殖体、芽胞等。主要适用于空气、物品表面和液体的消毒。</a:t>
                      </a:r>
                      <a:endParaRPr lang="en-US" altLang="en-US" sz="1200" b="0" kern="1200" dirty="0">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lnL w="12700" cap="flat" cmpd="sng" algn="ctr">
                      <a:solidFill>
                        <a:srgbClr val="080000"/>
                      </a:solidFill>
                      <a:prstDash val="solid"/>
                      <a:round/>
                      <a:headEnd type="none" w="med" len="med"/>
                      <a:tailEnd type="none" w="med" len="med"/>
                    </a:lnL>
                    <a:lnR w="12700" cap="flat" cmpd="sng">
                      <a:solidFill>
                        <a:srgbClr val="080000"/>
                      </a:solidFill>
                      <a:prstDash val="soli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r>
              <a:tr h="798830">
                <a:tc vMerge="1">
                  <a:tcPr marL="68580" marR="68580" marT="0" marB="0" anchor="ctr">
                    <a:lnL w="12700" cap="flat" cmpd="sng">
                      <a:solidFill>
                        <a:srgbClr val="080000"/>
                      </a:solidFill>
                      <a:prstDash val="soli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indent="0" algn="ctr">
                        <a:buNone/>
                      </a:pPr>
                      <a:r>
                        <a:rPr lang="zh-CN" altLang="zh-CN" sz="1350" kern="1200" dirty="0">
                          <a:solidFill>
                            <a:schemeClr val="tx1"/>
                          </a:solidFill>
                          <a:effectLst/>
                          <a:latin typeface="+mn-lt"/>
                          <a:ea typeface="+mn-ea"/>
                          <a:cs typeface="+mn-cs"/>
                        </a:rPr>
                        <a:t>臭氧消毒法</a:t>
                      </a:r>
                      <a:endParaRPr lang="en-US" altLang="en-US" sz="1200" b="0" dirty="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indent="0" algn="l" defTabSz="685800" rtl="0" eaLnBrk="1" latinLnBrk="0" hangingPunct="1">
                        <a:buNone/>
                      </a:pPr>
                      <a:r>
                        <a:rPr lang="zh-CN" altLang="zh-CN" sz="1350" kern="1200" dirty="0">
                          <a:solidFill>
                            <a:schemeClr val="tx1"/>
                          </a:solidFill>
                          <a:effectLst/>
                          <a:latin typeface="+mn-lt"/>
                          <a:ea typeface="+mn-ea"/>
                          <a:cs typeface="+mn-cs"/>
                        </a:rPr>
                        <a:t>臭氧是一种广谱杀菌剂，在常温下为强氧化性气体，可杀灭细菌繁殖体、病毒、芽胞、真菌，并可破坏肉毒杆菌毒素。主要用于空气、污水、诊疗用水及物品表面的消毒。需注意的是臭氧对人有毒，因此，用臭氧进行空气消毒时，人员必须离开，待消毒结束后</a:t>
                      </a:r>
                      <a:r>
                        <a:rPr lang="en-US" altLang="zh-CN" sz="1350" kern="1200" dirty="0">
                          <a:solidFill>
                            <a:schemeClr val="tx1"/>
                          </a:solidFill>
                          <a:effectLst/>
                          <a:latin typeface="+mn-lt"/>
                          <a:ea typeface="+mn-ea"/>
                          <a:cs typeface="+mn-cs"/>
                        </a:rPr>
                        <a:t>20-30</a:t>
                      </a:r>
                      <a:r>
                        <a:rPr lang="zh-CN" altLang="zh-CN" sz="1350" kern="1200" dirty="0">
                          <a:solidFill>
                            <a:schemeClr val="tx1"/>
                          </a:solidFill>
                          <a:effectLst/>
                          <a:latin typeface="+mn-lt"/>
                          <a:ea typeface="+mn-ea"/>
                          <a:cs typeface="+mn-cs"/>
                        </a:rPr>
                        <a:t>分钟方可进人。</a:t>
                      </a:r>
                      <a:endParaRPr lang="zh-CN" altLang="en-US" sz="1200" b="0" kern="1200" dirty="0">
                        <a:solidFill>
                          <a:schemeClr val="tx1"/>
                        </a:solidFill>
                        <a:latin typeface="宋体" panose="02010600030101010101" pitchFamily="2" charset="-122"/>
                        <a:ea typeface="宋体" panose="02010600030101010101" pitchFamily="2" charset="-122"/>
                        <a:cs typeface="Times New Roman" panose="02020603050405020304" pitchFamily="18" charset="0"/>
                      </a:endParaRPr>
                    </a:p>
                  </a:txBody>
                  <a:tcPr marL="114300" marR="114300" marT="0" marB="0">
                    <a:lnL w="12700" cap="flat" cmpd="sng" algn="ctr">
                      <a:solidFill>
                        <a:srgbClr val="080000"/>
                      </a:solidFill>
                      <a:prstDash val="solid"/>
                      <a:round/>
                      <a:headEnd type="none" w="med" len="med"/>
                      <a:tailEnd type="none" w="med" len="med"/>
                    </a:lnL>
                    <a:lnR w="12700" cap="flat" cmpd="sng">
                      <a:solidFill>
                        <a:srgbClr val="080000"/>
                      </a:solidFill>
                      <a:prstDash val="soli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lang="zh-CN" altLang="en-US" sz="2000" b="0" dirty="0">
                  <a:solidFill>
                    <a:srgbClr val="FF7F7F"/>
                  </a:solidFill>
                  <a:latin typeface="微软雅黑" panose="020B0503020204020204" charset="-122"/>
                  <a:ea typeface="微软雅黑" panose="020B0503020204020204" charset="-122"/>
                </a:rPr>
                <a:t>子任务</a:t>
              </a:r>
              <a:r>
                <a:rPr lang="en-US" altLang="zh-CN" sz="2000" b="0" dirty="0">
                  <a:solidFill>
                    <a:srgbClr val="FF7F7F"/>
                  </a:solidFill>
                  <a:latin typeface="微软雅黑" panose="020B0503020204020204" charset="-122"/>
                  <a:ea typeface="微软雅黑" panose="020B0503020204020204" charset="-122"/>
                </a:rPr>
                <a:t>1  </a:t>
              </a:r>
              <a:r>
                <a:rPr lang="zh-CN" altLang="en-US" sz="2000" b="0" dirty="0">
                  <a:solidFill>
                    <a:srgbClr val="FF7F7F"/>
                  </a:solidFill>
                  <a:latin typeface="微软雅黑" panose="020B0503020204020204" charset="-122"/>
                  <a:ea typeface="微软雅黑" panose="020B0503020204020204" charset="-122"/>
                </a:rPr>
                <a:t>消毒灭菌概述</a:t>
              </a:r>
              <a:endParaRPr lang="zh-CN" altLang="en-US" sz="2000" b="0" dirty="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2" name="文本框 1"/>
          <p:cNvSpPr txBox="1"/>
          <p:nvPr/>
        </p:nvSpPr>
        <p:spPr>
          <a:xfrm>
            <a:off x="692785" y="548640"/>
            <a:ext cx="3302440" cy="369332"/>
          </a:xfrm>
          <a:prstGeom prst="rect">
            <a:avLst/>
          </a:prstGeom>
          <a:noFill/>
        </p:spPr>
        <p:txBody>
          <a:bodyPr wrap="square" rtlCol="0">
            <a:spAutoFit/>
          </a:bodyPr>
          <a:lstStyle/>
          <a:p>
            <a:pPr indent="266700" algn="just"/>
            <a:r>
              <a:rPr lang="zh-CN" altLang="zh-CN" sz="1800" kern="100" dirty="0">
                <a:effectLst/>
                <a:latin typeface="等线" panose="02010600030101010101" pitchFamily="2" charset="-122"/>
                <a:ea typeface="宋体" panose="02010600030101010101" pitchFamily="2" charset="-122"/>
                <a:cs typeface="宋体" panose="02010600030101010101" pitchFamily="2" charset="-122"/>
              </a:rPr>
              <a:t>（二）化学消毒法</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100" name="文本框 99"/>
          <p:cNvSpPr txBox="1"/>
          <p:nvPr/>
        </p:nvSpPr>
        <p:spPr>
          <a:xfrm>
            <a:off x="1933526" y="908889"/>
            <a:ext cx="5080000" cy="368300"/>
          </a:xfrm>
          <a:prstGeom prst="rect">
            <a:avLst/>
          </a:prstGeom>
          <a:noFill/>
          <a:ln w="9525">
            <a:noFill/>
          </a:ln>
        </p:spPr>
        <p:txBody>
          <a:bodyPr>
            <a:spAutoFit/>
          </a:bodyPr>
          <a:lstStyle/>
          <a:p>
            <a:pPr indent="0" algn="ctr"/>
            <a:r>
              <a:rPr lang="zh-CN" altLang="zh-CN" sz="1800" b="1" kern="100" dirty="0">
                <a:effectLst/>
                <a:ea typeface="宋体" panose="02010600030101010101" pitchFamily="2" charset="-122"/>
                <a:cs typeface="宋体" panose="02010600030101010101" pitchFamily="2" charset="-122"/>
              </a:rPr>
              <a:t>常用的化学消毒法及应用</a:t>
            </a:r>
            <a:endParaRPr lang="zh-CN" altLang="en-US" dirty="0"/>
          </a:p>
        </p:txBody>
      </p:sp>
      <p:graphicFrame>
        <p:nvGraphicFramePr>
          <p:cNvPr id="6" name="表格 5"/>
          <p:cNvGraphicFramePr/>
          <p:nvPr>
            <p:custDataLst>
              <p:tags r:id="rId2"/>
            </p:custDataLst>
          </p:nvPr>
        </p:nvGraphicFramePr>
        <p:xfrm>
          <a:off x="747295" y="1360125"/>
          <a:ext cx="7301135" cy="3271462"/>
        </p:xfrm>
        <a:graphic>
          <a:graphicData uri="http://schemas.openxmlformats.org/drawingml/2006/table">
            <a:tbl>
              <a:tblPr firstRow="1" bandRow="1">
                <a:tableStyleId>{5940675A-B579-460E-94D1-54222C63F5DA}</a:tableStyleId>
              </a:tblPr>
              <a:tblGrid>
                <a:gridCol w="1350498"/>
                <a:gridCol w="5950637"/>
              </a:tblGrid>
              <a:tr h="194896">
                <a:tc>
                  <a:txBody>
                    <a:bodyPr/>
                    <a:lstStyle/>
                    <a:p>
                      <a:pPr algn="ctr"/>
                      <a:r>
                        <a:rPr lang="zh-CN" altLang="en-US" dirty="0"/>
                        <a:t>方法</a:t>
                      </a:r>
                      <a:endParaRPr lang="zh-CN" dirty="0"/>
                    </a:p>
                  </a:txBody>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lgn="ctr">
                      <a:solidFill>
                        <a:srgbClr val="080000"/>
                      </a:solidFill>
                      <a:prstDash val="solid"/>
                      <a:round/>
                      <a:headEnd type="none" w="med" len="med"/>
                      <a:tailEnd type="none" w="med" len="med"/>
                    </a:lnB>
                    <a:solidFill>
                      <a:schemeClr val="bg1">
                        <a:lumMod val="75000"/>
                      </a:schemeClr>
                    </a:solidFill>
                  </a:tcPr>
                </a:tc>
                <a:tc>
                  <a:txBody>
                    <a:bodyPr/>
                    <a:lstStyle/>
                    <a:p>
                      <a:pPr indent="0" algn="ctr">
                        <a:buNone/>
                      </a:pPr>
                      <a:r>
                        <a:rPr lang="en-US" sz="1200" b="0" dirty="0" err="1">
                          <a:latin typeface="宋体" panose="02010600030101010101" pitchFamily="2" charset="-122"/>
                          <a:ea typeface="宋体" panose="02010600030101010101" pitchFamily="2" charset="-122"/>
                          <a:cs typeface="宋体" panose="02010600030101010101" pitchFamily="2" charset="-122"/>
                        </a:rPr>
                        <a:t>具体内容</a:t>
                      </a:r>
                      <a:endParaRPr lang="en-US" altLang="en-US" sz="1200" b="0" dirty="0">
                        <a:latin typeface="宋体" panose="02010600030101010101" pitchFamily="2" charset="-122"/>
                        <a:ea typeface="宋体" panose="02010600030101010101"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BEBEBE"/>
                    </a:solidFill>
                  </a:tcPr>
                </a:tc>
              </a:tr>
              <a:tr h="813915">
                <a:tc>
                  <a:txBody>
                    <a:bodyPr/>
                    <a:lstStyle/>
                    <a:p>
                      <a:pPr indent="0" algn="ctr">
                        <a:buNone/>
                      </a:pPr>
                      <a:r>
                        <a:rPr lang="zh-CN" altLang="zh-CN" sz="1350" kern="1200" dirty="0">
                          <a:solidFill>
                            <a:schemeClr val="tx1"/>
                          </a:solidFill>
                          <a:effectLst/>
                          <a:latin typeface="+mn-lt"/>
                          <a:ea typeface="+mn-ea"/>
                          <a:cs typeface="+mn-cs"/>
                        </a:rPr>
                        <a:t>浸泡法</a:t>
                      </a:r>
                      <a:endParaRPr lang="en-US" altLang="en-US" sz="1200" b="0" dirty="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indent="0">
                        <a:buNone/>
                      </a:pPr>
                      <a:r>
                        <a:rPr lang="zh-CN" altLang="zh-CN" sz="1350" kern="1200" dirty="0">
                          <a:solidFill>
                            <a:schemeClr val="tx1"/>
                          </a:solidFill>
                          <a:effectLst/>
                          <a:latin typeface="+mn-lt"/>
                          <a:ea typeface="+mn-ea"/>
                          <a:cs typeface="+mn-cs"/>
                        </a:rPr>
                        <a:t>是将被消毒的物品洗净、擦干后浸没在规定浓度消毒液内一定时间的消毒方法。浸泡法适用于大多数物品、器械。</a:t>
                      </a:r>
                      <a:endParaRPr lang="en-US" altLang="en-US" sz="1200" b="0" kern="1200" dirty="0">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62707">
                <a:tc>
                  <a:txBody>
                    <a:bodyPr/>
                    <a:lstStyle/>
                    <a:p>
                      <a:pPr marL="0" indent="0" algn="ctr" defTabSz="685800" rtl="0" eaLnBrk="1" latinLnBrk="0" hangingPunct="1">
                        <a:buNone/>
                      </a:pPr>
                      <a:r>
                        <a:rPr lang="zh-CN" altLang="zh-CN" sz="1350" kern="1200" dirty="0">
                          <a:solidFill>
                            <a:schemeClr val="tx1"/>
                          </a:solidFill>
                          <a:effectLst/>
                          <a:latin typeface="+mn-lt"/>
                          <a:ea typeface="+mn-ea"/>
                          <a:cs typeface="+mn-cs"/>
                        </a:rPr>
                        <a:t>擦拭法</a:t>
                      </a:r>
                      <a:endParaRPr lang="en-US" altLang="en-US" sz="1350" kern="1200" dirty="0">
                        <a:solidFill>
                          <a:schemeClr val="tx1"/>
                        </a:solidFill>
                        <a:effectLst/>
                        <a:latin typeface="+mn-lt"/>
                        <a:ea typeface="+mn-ea"/>
                        <a:cs typeface="+mn-cs"/>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indent="0" algn="l" defTabSz="685800" rtl="0" eaLnBrk="1" latinLnBrk="0" hangingPunct="1">
                        <a:buNone/>
                      </a:pPr>
                      <a:r>
                        <a:rPr lang="zh-CN" altLang="zh-CN" sz="1350" kern="1200" dirty="0">
                          <a:solidFill>
                            <a:schemeClr val="tx1"/>
                          </a:solidFill>
                          <a:effectLst/>
                          <a:latin typeface="+mn-lt"/>
                          <a:ea typeface="+mn-ea"/>
                          <a:cs typeface="+mn-cs"/>
                        </a:rPr>
                        <a:t>是使用规定浓度的化学消毒剂擦拭被污染物品的表面或皮肤、黏膜的消毒方法。一般选用易溶于水、穿透力强、无显著刺激性的消毒剂。</a:t>
                      </a:r>
                      <a:endParaRPr lang="en-US" altLang="en-US" sz="1350" kern="1200" dirty="0">
                        <a:solidFill>
                          <a:schemeClr val="tx1"/>
                        </a:solidFill>
                        <a:effectLst/>
                        <a:latin typeface="+mn-lt"/>
                        <a:ea typeface="+mn-ea"/>
                        <a:cs typeface="+mn-cs"/>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r>
              <a:tr h="798830">
                <a:tc>
                  <a:txBody>
                    <a:bodyPr/>
                    <a:lstStyle/>
                    <a:p>
                      <a:pPr marL="0" indent="0" algn="ctr" defTabSz="685800" rtl="0" eaLnBrk="1" latinLnBrk="0" hangingPunct="1">
                        <a:buNone/>
                      </a:pPr>
                      <a:r>
                        <a:rPr lang="zh-CN" altLang="zh-CN" sz="1350" kern="1200" dirty="0">
                          <a:solidFill>
                            <a:schemeClr val="tx1"/>
                          </a:solidFill>
                          <a:effectLst/>
                          <a:latin typeface="+mn-lt"/>
                          <a:ea typeface="+mn-ea"/>
                          <a:cs typeface="+mn-cs"/>
                        </a:rPr>
                        <a:t>喷雾法</a:t>
                      </a:r>
                      <a:endParaRPr lang="en-US" altLang="en-US" sz="1350" kern="1200" dirty="0">
                        <a:solidFill>
                          <a:schemeClr val="tx1"/>
                        </a:solidFill>
                        <a:effectLst/>
                        <a:latin typeface="+mn-lt"/>
                        <a:ea typeface="+mn-ea"/>
                        <a:cs typeface="+mn-cs"/>
                      </a:endParaRPr>
                    </a:p>
                  </a:txBody>
                  <a:tcPr marL="68580" marR="68580" marT="0" marB="0" anchor="ctr">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indent="0" algn="l" defTabSz="685800" rtl="0" eaLnBrk="1" latinLnBrk="0" hangingPunct="1">
                        <a:buNone/>
                      </a:pPr>
                      <a:r>
                        <a:rPr lang="zh-CN" altLang="en-US" sz="1350" kern="1200" dirty="0">
                          <a:solidFill>
                            <a:schemeClr val="tx1"/>
                          </a:solidFill>
                          <a:effectLst/>
                          <a:latin typeface="+mn-lt"/>
                          <a:ea typeface="+mn-ea"/>
                          <a:cs typeface="+mn-cs"/>
                        </a:rPr>
                        <a:t>是在规定时间内用喷雾器将一定浓度的化学消毒剂均匀地喷洒于空间或物品表面进行消毒的方法。常用于地面、墙壁、空气、物品表面的消毒。</a:t>
                      </a:r>
                      <a:endParaRPr lang="zh-CN" altLang="en-US" sz="1350" kern="1200" dirty="0">
                        <a:solidFill>
                          <a:schemeClr val="tx1"/>
                        </a:solidFill>
                        <a:effectLst/>
                        <a:latin typeface="+mn-lt"/>
                        <a:ea typeface="+mn-ea"/>
                        <a:cs typeface="+mn-cs"/>
                      </a:endParaRPr>
                    </a:p>
                  </a:txBody>
                  <a:tcPr marL="68580" marR="68580" marT="0" marB="0">
                    <a:lnL w="12700" cap="flat" cmpd="sng" algn="ctr">
                      <a:solidFill>
                        <a:srgbClr val="080000"/>
                      </a:solidFill>
                      <a:prstDash val="solid"/>
                      <a:roun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r>
              <a:tr h="798830">
                <a:tc>
                  <a:txBody>
                    <a:bodyPr/>
                    <a:lstStyle/>
                    <a:p>
                      <a:pPr marL="0" indent="0" algn="ctr" defTabSz="685800" rtl="0" eaLnBrk="1" latinLnBrk="0" hangingPunct="1">
                        <a:buNone/>
                      </a:pPr>
                      <a:r>
                        <a:rPr lang="zh-CN" altLang="zh-CN" sz="1350" kern="1200" dirty="0">
                          <a:solidFill>
                            <a:schemeClr val="tx1"/>
                          </a:solidFill>
                          <a:effectLst/>
                          <a:latin typeface="+mn-lt"/>
                          <a:ea typeface="+mn-ea"/>
                          <a:cs typeface="+mn-cs"/>
                        </a:rPr>
                        <a:t>熏蒸法</a:t>
                      </a:r>
                      <a:endParaRPr lang="en-US" altLang="en-US" sz="1350" kern="1200" dirty="0">
                        <a:solidFill>
                          <a:schemeClr val="tx1"/>
                        </a:solidFill>
                        <a:effectLst/>
                        <a:latin typeface="+mn-lt"/>
                        <a:ea typeface="+mn-ea"/>
                        <a:cs typeface="+mn-cs"/>
                      </a:endParaRPr>
                    </a:p>
                  </a:txBody>
                  <a:tcPr marL="68580" marR="68580" marT="0" marB="0" anchor="ctr">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lgn="ctr">
                      <a:solidFill>
                        <a:srgbClr val="080000"/>
                      </a:solidFill>
                      <a:prstDash val="solid"/>
                      <a:roun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marL="0" indent="0" algn="l" defTabSz="685800" rtl="0" eaLnBrk="1" latinLnBrk="0" hangingPunct="1">
                        <a:buNone/>
                      </a:pPr>
                      <a:r>
                        <a:rPr lang="zh-CN" altLang="zh-CN" sz="1350" kern="1200" dirty="0">
                          <a:solidFill>
                            <a:schemeClr val="tx1"/>
                          </a:solidFill>
                          <a:effectLst/>
                          <a:latin typeface="+mn-lt"/>
                          <a:ea typeface="+mn-ea"/>
                          <a:cs typeface="+mn-cs"/>
                        </a:rPr>
                        <a:t>是在密闭空间内将一定浓度的消毒剂加热或加入化剂，使其产生气体在规定的时间内进行消毒的方法。如手术室、换药室、病室的空气消毒以及精密贵重仪器、不能蒸煮、浸泡物品的消毒。</a:t>
                      </a:r>
                      <a:endParaRPr lang="en-US" altLang="en-US" sz="1350" kern="1200" dirty="0">
                        <a:solidFill>
                          <a:schemeClr val="tx1"/>
                        </a:solidFill>
                        <a:effectLst/>
                        <a:latin typeface="+mn-lt"/>
                        <a:ea typeface="+mn-ea"/>
                        <a:cs typeface="+mn-cs"/>
                      </a:endParaRPr>
                    </a:p>
                  </a:txBody>
                  <a:tcPr marL="68580" marR="68580" marT="0" marB="0">
                    <a:lnL w="12700" cap="flat" cmpd="sng" algn="ctr">
                      <a:solidFill>
                        <a:srgbClr val="080000"/>
                      </a:solidFill>
                      <a:prstDash val="solid"/>
                      <a:round/>
                      <a:headEnd type="none" w="med" len="med"/>
                      <a:tailEnd type="none" w="med" len="med"/>
                    </a:lnL>
                    <a:lnR w="12700" cap="flat" cmpd="sng">
                      <a:solidFill>
                        <a:srgbClr val="080000"/>
                      </a:solidFill>
                      <a:prstDash val="solid"/>
                      <a:headEnd type="none" w="med" len="med"/>
                      <a:tailEnd type="none" w="med" len="med"/>
                    </a:lnR>
                    <a:lnT w="12700" cap="flat" cmpd="sng" algn="ctr">
                      <a:solidFill>
                        <a:srgbClr val="080000"/>
                      </a:solidFill>
                      <a:prstDash val="solid"/>
                      <a:roun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916930" cy="398780"/>
            <a:chOff x="162802" y="106676"/>
            <a:chExt cx="7888874" cy="590681"/>
          </a:xfrm>
        </p:grpSpPr>
        <p:sp>
          <p:nvSpPr>
            <p:cNvPr id="9" name="文本框 8"/>
            <p:cNvSpPr txBox="1"/>
            <p:nvPr/>
          </p:nvSpPr>
          <p:spPr>
            <a:xfrm>
              <a:off x="923920" y="106676"/>
              <a:ext cx="7127756" cy="590681"/>
            </a:xfrm>
            <a:prstGeom prst="rect">
              <a:avLst/>
            </a:prstGeom>
            <a:noFill/>
          </p:spPr>
          <p:txBody>
            <a:bodyPr wrap="square" rtlCol="0">
              <a:spAutoFit/>
            </a:bodyPr>
            <a:lstStyle/>
            <a:p>
              <a:r>
                <a:rPr lang="zh-CN" altLang="en-US" sz="2000" b="0" dirty="0">
                  <a:solidFill>
                    <a:srgbClr val="FF7F7F"/>
                  </a:solidFill>
                  <a:latin typeface="微软雅黑" panose="020B0503020204020204" charset="-122"/>
                  <a:ea typeface="微软雅黑" panose="020B0503020204020204" charset="-122"/>
                </a:rPr>
                <a:t>子任务</a:t>
              </a:r>
              <a:r>
                <a:rPr lang="en-US" altLang="zh-CN" sz="2000" b="0" dirty="0">
                  <a:solidFill>
                    <a:srgbClr val="FF7F7F"/>
                  </a:solidFill>
                  <a:latin typeface="微软雅黑" panose="020B0503020204020204" charset="-122"/>
                  <a:ea typeface="微软雅黑" panose="020B0503020204020204" charset="-122"/>
                </a:rPr>
                <a:t>2  </a:t>
              </a:r>
              <a:r>
                <a:rPr lang="zh-CN" altLang="en-US" sz="2000" b="0" dirty="0">
                  <a:solidFill>
                    <a:srgbClr val="FF7F7F"/>
                  </a:solidFill>
                  <a:latin typeface="微软雅黑" panose="020B0503020204020204" charset="-122"/>
                  <a:ea typeface="微软雅黑" panose="020B0503020204020204" charset="-122"/>
                </a:rPr>
                <a:t>使用紫外线灯为老年人居室消毒</a:t>
              </a:r>
              <a:endParaRPr lang="zh-CN" altLang="en-US" sz="2000" b="0" dirty="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100" name="文本框 99"/>
          <p:cNvSpPr txBox="1"/>
          <p:nvPr/>
        </p:nvSpPr>
        <p:spPr>
          <a:xfrm>
            <a:off x="692972" y="999514"/>
            <a:ext cx="7775779" cy="369332"/>
          </a:xfrm>
          <a:prstGeom prst="rect">
            <a:avLst/>
          </a:prstGeom>
          <a:noFill/>
          <a:ln w="9525">
            <a:noFill/>
          </a:ln>
        </p:spPr>
        <p:txBody>
          <a:bodyPr wrap="square">
            <a:spAutoFit/>
          </a:bodyPr>
          <a:lstStyle/>
          <a:p>
            <a:pPr indent="0"/>
            <a:r>
              <a:rPr lang="zh-CN" altLang="en-US" sz="1800" kern="100" dirty="0">
                <a:effectLst/>
                <a:ea typeface="宋体" panose="02010600030101010101" pitchFamily="2" charset="-122"/>
                <a:cs typeface="宋体" panose="02010600030101010101" pitchFamily="2" charset="-122"/>
              </a:rPr>
              <a:t>概念：</a:t>
            </a:r>
            <a:r>
              <a:rPr lang="zh-CN" altLang="zh-CN" sz="1800" kern="100" dirty="0">
                <a:effectLst/>
                <a:ea typeface="宋体" panose="02010600030101010101" pitchFamily="2" charset="-122"/>
                <a:cs typeface="宋体" panose="02010600030101010101" pitchFamily="2" charset="-122"/>
              </a:rPr>
              <a:t>紫外线消毒法是指利用紫外线光进行照射一定时间以完成消毒的方法。</a:t>
            </a:r>
            <a:endParaRPr lang="zh-CN" altLang="en-US" dirty="0"/>
          </a:p>
        </p:txBody>
      </p:sp>
      <p:sp>
        <p:nvSpPr>
          <p:cNvPr id="7" name="文本框 6"/>
          <p:cNvSpPr txBox="1"/>
          <p:nvPr/>
        </p:nvSpPr>
        <p:spPr>
          <a:xfrm>
            <a:off x="692972" y="1451311"/>
            <a:ext cx="4572000" cy="508794"/>
          </a:xfrm>
          <a:prstGeom prst="rect">
            <a:avLst/>
          </a:prstGeom>
          <a:noFill/>
        </p:spPr>
        <p:txBody>
          <a:bodyPr wrap="square">
            <a:spAutoFit/>
          </a:bodyPr>
          <a:lstStyle/>
          <a:p>
            <a:pPr algn="just">
              <a:lnSpc>
                <a:spcPct val="173000"/>
              </a:lnSpc>
              <a:spcBef>
                <a:spcPts val="1300"/>
              </a:spcBef>
              <a:spcAft>
                <a:spcPts val="1300"/>
              </a:spcAft>
            </a:pPr>
            <a:r>
              <a:rPr lang="zh-CN" altLang="zh-CN" sz="1800" b="1" kern="100" dirty="0">
                <a:effectLst/>
                <a:latin typeface="等线 Light" panose="02010600030101010101" pitchFamily="2" charset="-122"/>
                <a:ea typeface="宋体" panose="02010600030101010101" pitchFamily="2" charset="-122"/>
                <a:cs typeface="宋体" panose="02010600030101010101" pitchFamily="2" charset="-122"/>
              </a:rPr>
              <a:t>一、紫外线消毒的作用</a:t>
            </a:r>
            <a:endParaRPr lang="zh-CN" altLang="zh-CN" sz="1800" b="1" kern="100" dirty="0">
              <a:effectLst/>
              <a:latin typeface="等线 Light" panose="02010600030101010101" pitchFamily="2" charset="-122"/>
              <a:ea typeface="等线 Light" panose="02010600030101010101" pitchFamily="2" charset="-122"/>
              <a:cs typeface="Times New Roman" panose="02020603050405020304" pitchFamily="18" charset="0"/>
            </a:endParaRPr>
          </a:p>
        </p:txBody>
      </p:sp>
      <p:sp>
        <p:nvSpPr>
          <p:cNvPr id="13" name="文本框 12"/>
          <p:cNvSpPr txBox="1"/>
          <p:nvPr/>
        </p:nvSpPr>
        <p:spPr>
          <a:xfrm>
            <a:off x="991771" y="2042570"/>
            <a:ext cx="7540283" cy="2122953"/>
          </a:xfrm>
          <a:prstGeom prst="rect">
            <a:avLst/>
          </a:prstGeom>
          <a:noFill/>
        </p:spPr>
        <p:txBody>
          <a:bodyPr wrap="square">
            <a:spAutoFit/>
          </a:bodyPr>
          <a:lstStyle/>
          <a:p>
            <a:pPr indent="266700" algn="just">
              <a:lnSpc>
                <a:spcPct val="150000"/>
              </a:lnSpc>
            </a:pPr>
            <a:r>
              <a:rPr lang="en-US" altLang="zh-CN" sz="1800" kern="100" dirty="0">
                <a:effectLst/>
                <a:latin typeface="等线" panose="02010600030101010101" pitchFamily="2" charset="-122"/>
                <a:ea typeface="宋体" panose="02010600030101010101" pitchFamily="2" charset="-122"/>
                <a:cs typeface="宋体" panose="02010600030101010101" pitchFamily="2" charset="-122"/>
              </a:rPr>
              <a:t>1</a:t>
            </a:r>
            <a:r>
              <a:rPr lang="zh-CN" altLang="en-US" sz="1800" kern="100" dirty="0">
                <a:effectLst/>
                <a:latin typeface="等线" panose="02010600030101010101" pitchFamily="2" charset="-122"/>
                <a:ea typeface="宋体" panose="02010600030101010101" pitchFamily="2" charset="-122"/>
                <a:cs typeface="宋体" panose="02010600030101010101" pitchFamily="2" charset="-122"/>
              </a:rPr>
              <a:t>、</a:t>
            </a:r>
            <a:r>
              <a:rPr lang="zh-CN" altLang="zh-CN" sz="1800" kern="100" dirty="0">
                <a:effectLst/>
                <a:latin typeface="等线" panose="02010600030101010101" pitchFamily="2" charset="-122"/>
                <a:ea typeface="宋体" panose="02010600030101010101" pitchFamily="2" charset="-122"/>
                <a:cs typeface="宋体" panose="02010600030101010101" pitchFamily="2" charset="-122"/>
              </a:rPr>
              <a:t>紫外线可使空气中的氧发生电离产生臭氧，而臭氧具有强杀菌作用，从而达到杀菌消毒的功效。</a:t>
            </a:r>
            <a:endParaRPr lang="en-US" altLang="zh-CN" sz="1800" kern="100" dirty="0">
              <a:effectLst/>
              <a:latin typeface="等线" panose="02010600030101010101" pitchFamily="2" charset="-122"/>
              <a:ea typeface="宋体" panose="02010600030101010101" pitchFamily="2" charset="-122"/>
              <a:cs typeface="宋体" panose="02010600030101010101" pitchFamily="2" charset="-122"/>
            </a:endParaRPr>
          </a:p>
          <a:p>
            <a:pPr indent="266700" algn="just">
              <a:lnSpc>
                <a:spcPct val="150000"/>
              </a:lnSpc>
            </a:pPr>
            <a:r>
              <a:rPr lang="en-US" altLang="zh-CN" kern="100" dirty="0">
                <a:latin typeface="等线" panose="02010600030101010101" pitchFamily="2" charset="-122"/>
                <a:ea typeface="宋体" panose="02010600030101010101" pitchFamily="2" charset="-122"/>
                <a:cs typeface="宋体" panose="02010600030101010101" pitchFamily="2" charset="-122"/>
              </a:rPr>
              <a:t>2</a:t>
            </a:r>
            <a:r>
              <a:rPr lang="zh-CN" altLang="en-US" kern="100" dirty="0">
                <a:latin typeface="等线" panose="02010600030101010101" pitchFamily="2" charset="-122"/>
                <a:ea typeface="宋体" panose="02010600030101010101" pitchFamily="2" charset="-122"/>
                <a:cs typeface="宋体" panose="02010600030101010101" pitchFamily="2" charset="-122"/>
              </a:rPr>
              <a:t>、</a:t>
            </a:r>
            <a:r>
              <a:rPr lang="zh-CN" altLang="zh-CN" sz="1800" kern="100" dirty="0">
                <a:effectLst/>
                <a:latin typeface="等线" panose="02010600030101010101" pitchFamily="2" charset="-122"/>
                <a:ea typeface="宋体" panose="02010600030101010101" pitchFamily="2" charset="-122"/>
                <a:cs typeface="宋体" panose="02010600030101010101" pitchFamily="2" charset="-122"/>
              </a:rPr>
              <a:t>紫外线可直接作用，使微生物的菌体</a:t>
            </a:r>
            <a:r>
              <a:rPr lang="en-US" altLang="zh-CN" sz="1800" kern="100" dirty="0">
                <a:effectLst/>
                <a:latin typeface="等线" panose="02010600030101010101" pitchFamily="2" charset="-122"/>
                <a:ea typeface="宋体" panose="02010600030101010101" pitchFamily="2" charset="-122"/>
                <a:cs typeface="宋体" panose="02010600030101010101" pitchFamily="2" charset="-122"/>
              </a:rPr>
              <a:t>DNA</a:t>
            </a:r>
            <a:r>
              <a:rPr lang="zh-CN" altLang="zh-CN" sz="1800" kern="100" dirty="0">
                <a:effectLst/>
                <a:latin typeface="等线" panose="02010600030101010101" pitchFamily="2" charset="-122"/>
                <a:ea typeface="宋体" panose="02010600030101010101" pitchFamily="2" charset="-122"/>
                <a:cs typeface="宋体" panose="02010600030101010101" pitchFamily="2" charset="-122"/>
              </a:rPr>
              <a:t>失去转换能力而死亡，使菌体蛋白质遭到破坏而光解变性，使氧化酶的活性降低等，从而直接起到消毒杀菌的作用。</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916930" cy="398780"/>
            <a:chOff x="162802" y="106676"/>
            <a:chExt cx="7888874" cy="590681"/>
          </a:xfrm>
        </p:grpSpPr>
        <p:sp>
          <p:nvSpPr>
            <p:cNvPr id="9" name="文本框 8"/>
            <p:cNvSpPr txBox="1"/>
            <p:nvPr/>
          </p:nvSpPr>
          <p:spPr>
            <a:xfrm>
              <a:off x="923920" y="106676"/>
              <a:ext cx="7127756" cy="590681"/>
            </a:xfrm>
            <a:prstGeom prst="rect">
              <a:avLst/>
            </a:prstGeom>
            <a:noFill/>
          </p:spPr>
          <p:txBody>
            <a:bodyPr wrap="square" rtlCol="0">
              <a:spAutoFit/>
            </a:bodyPr>
            <a:lstStyle/>
            <a:p>
              <a:r>
                <a:rPr lang="zh-CN" altLang="en-US" sz="2000" b="0" dirty="0">
                  <a:solidFill>
                    <a:srgbClr val="FF7F7F"/>
                  </a:solidFill>
                  <a:latin typeface="微软雅黑" panose="020B0503020204020204" charset="-122"/>
                  <a:ea typeface="微软雅黑" panose="020B0503020204020204" charset="-122"/>
                </a:rPr>
                <a:t>子任务</a:t>
              </a:r>
              <a:r>
                <a:rPr lang="en-US" altLang="zh-CN" sz="2000" b="0" dirty="0">
                  <a:solidFill>
                    <a:srgbClr val="FF7F7F"/>
                  </a:solidFill>
                  <a:latin typeface="微软雅黑" panose="020B0503020204020204" charset="-122"/>
                  <a:ea typeface="微软雅黑" panose="020B0503020204020204" charset="-122"/>
                </a:rPr>
                <a:t>2  </a:t>
              </a:r>
              <a:r>
                <a:rPr lang="zh-CN" altLang="en-US" sz="2000" b="0" dirty="0">
                  <a:solidFill>
                    <a:srgbClr val="FF7F7F"/>
                  </a:solidFill>
                  <a:latin typeface="微软雅黑" panose="020B0503020204020204" charset="-122"/>
                  <a:ea typeface="微软雅黑" panose="020B0503020204020204" charset="-122"/>
                </a:rPr>
                <a:t>使用紫外线灯为老年人居室消毒</a:t>
              </a:r>
              <a:endParaRPr lang="zh-CN" altLang="en-US" sz="2000" b="0" dirty="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7" name="文本框 6"/>
          <p:cNvSpPr txBox="1"/>
          <p:nvPr/>
        </p:nvSpPr>
        <p:spPr>
          <a:xfrm>
            <a:off x="1163507" y="1126575"/>
            <a:ext cx="4572000" cy="508794"/>
          </a:xfrm>
          <a:prstGeom prst="rect">
            <a:avLst/>
          </a:prstGeom>
          <a:noFill/>
        </p:spPr>
        <p:txBody>
          <a:bodyPr wrap="square">
            <a:spAutoFit/>
          </a:bodyPr>
          <a:lstStyle/>
          <a:p>
            <a:pPr algn="just">
              <a:lnSpc>
                <a:spcPct val="173000"/>
              </a:lnSpc>
              <a:spcBef>
                <a:spcPts val="1300"/>
              </a:spcBef>
              <a:spcAft>
                <a:spcPts val="1300"/>
              </a:spcAft>
            </a:pPr>
            <a:r>
              <a:rPr lang="zh-CN" altLang="zh-CN" sz="1800" b="1" kern="100" dirty="0">
                <a:effectLst/>
                <a:latin typeface="等线 Light" panose="02010600030101010101" pitchFamily="2" charset="-122"/>
                <a:ea typeface="宋体" panose="02010600030101010101" pitchFamily="2" charset="-122"/>
                <a:cs typeface="宋体" panose="02010600030101010101" pitchFamily="2" charset="-122"/>
              </a:rPr>
              <a:t>二、紫外线消毒的要求</a:t>
            </a:r>
            <a:endParaRPr lang="zh-CN" altLang="zh-CN" sz="1800" b="1" kern="100" dirty="0">
              <a:effectLst/>
              <a:latin typeface="等线 Light" panose="02010600030101010101" pitchFamily="2" charset="-122"/>
              <a:ea typeface="等线 Light" panose="02010600030101010101" pitchFamily="2" charset="-122"/>
              <a:cs typeface="Times New Roman" panose="02020603050405020304" pitchFamily="18" charset="0"/>
            </a:endParaRPr>
          </a:p>
        </p:txBody>
      </p:sp>
      <p:sp>
        <p:nvSpPr>
          <p:cNvPr id="13" name="文本框 12"/>
          <p:cNvSpPr txBox="1"/>
          <p:nvPr/>
        </p:nvSpPr>
        <p:spPr>
          <a:xfrm>
            <a:off x="1634774" y="1925771"/>
            <a:ext cx="7540283" cy="1291957"/>
          </a:xfrm>
          <a:prstGeom prst="rect">
            <a:avLst/>
          </a:prstGeom>
          <a:noFill/>
        </p:spPr>
        <p:txBody>
          <a:bodyPr wrap="square">
            <a:spAutoFit/>
          </a:bodyPr>
          <a:lstStyle/>
          <a:p>
            <a:pPr indent="266700" algn="just">
              <a:lnSpc>
                <a:spcPct val="150000"/>
              </a:lnSpc>
            </a:pPr>
            <a:r>
              <a:rPr lang="en-US" altLang="zh-CN" sz="1800" kern="100" dirty="0">
                <a:effectLst/>
                <a:latin typeface="+mn-ea"/>
                <a:cs typeface="宋体" panose="02010600030101010101" pitchFamily="2" charset="-122"/>
              </a:rPr>
              <a:t>1</a:t>
            </a:r>
            <a:r>
              <a:rPr lang="zh-CN" altLang="zh-CN" sz="1800" kern="100" dirty="0">
                <a:effectLst/>
                <a:latin typeface="+mn-ea"/>
                <a:cs typeface="宋体" panose="02010600030101010101" pitchFamily="2" charset="-122"/>
              </a:rPr>
              <a:t>、环境</a:t>
            </a:r>
            <a:r>
              <a:rPr lang="zh-CN" altLang="en-US" sz="1800" kern="100" dirty="0">
                <a:effectLst/>
                <a:latin typeface="+mn-ea"/>
                <a:cs typeface="宋体" panose="02010600030101010101" pitchFamily="2" charset="-122"/>
              </a:rPr>
              <a:t>要求</a:t>
            </a:r>
            <a:endParaRPr lang="en-US" altLang="zh-CN" sz="1800" kern="100" dirty="0">
              <a:effectLst/>
              <a:latin typeface="+mn-ea"/>
              <a:cs typeface="宋体" panose="02010600030101010101" pitchFamily="2" charset="-122"/>
            </a:endParaRPr>
          </a:p>
          <a:p>
            <a:pPr indent="266700" algn="just">
              <a:lnSpc>
                <a:spcPct val="150000"/>
              </a:lnSpc>
            </a:pPr>
            <a:r>
              <a:rPr lang="en-US" altLang="zh-CN" sz="1800" kern="100" dirty="0">
                <a:effectLst/>
                <a:latin typeface="+mn-ea"/>
                <a:cs typeface="宋体" panose="02010600030101010101" pitchFamily="2" charset="-122"/>
              </a:rPr>
              <a:t>2</a:t>
            </a:r>
            <a:r>
              <a:rPr lang="zh-CN" altLang="en-US" kern="100" dirty="0">
                <a:latin typeface="+mn-ea"/>
                <a:cs typeface="宋体" panose="02010600030101010101" pitchFamily="2" charset="-122"/>
              </a:rPr>
              <a:t>、</a:t>
            </a:r>
            <a:r>
              <a:rPr lang="zh-CN" altLang="zh-CN" sz="1800" kern="100" dirty="0">
                <a:effectLst/>
                <a:latin typeface="+mn-ea"/>
                <a:cs typeface="宋体" panose="02010600030101010101" pitchFamily="2" charset="-122"/>
              </a:rPr>
              <a:t>紫外线灯的灯管</a:t>
            </a:r>
            <a:r>
              <a:rPr lang="zh-CN" altLang="en-US" sz="1800" kern="100" dirty="0">
                <a:effectLst/>
                <a:latin typeface="+mn-ea"/>
                <a:cs typeface="宋体" panose="02010600030101010101" pitchFamily="2" charset="-122"/>
              </a:rPr>
              <a:t>要求</a:t>
            </a:r>
            <a:endParaRPr lang="zh-CN" altLang="zh-CN" sz="1800" kern="100" dirty="0">
              <a:effectLst/>
              <a:latin typeface="+mn-ea"/>
              <a:cs typeface="Times New Roman" panose="02020603050405020304" pitchFamily="18" charset="0"/>
            </a:endParaRPr>
          </a:p>
          <a:p>
            <a:pPr indent="266700" algn="just">
              <a:lnSpc>
                <a:spcPct val="150000"/>
              </a:lnSpc>
            </a:pPr>
            <a:r>
              <a:rPr lang="en-US" altLang="zh-CN" sz="1800" kern="100" dirty="0">
                <a:effectLst/>
                <a:latin typeface="+mn-ea"/>
                <a:cs typeface="宋体" panose="02010600030101010101" pitchFamily="2" charset="-122"/>
              </a:rPr>
              <a:t>3</a:t>
            </a:r>
            <a:r>
              <a:rPr lang="zh-CN" altLang="en-US" sz="1800" kern="100" dirty="0">
                <a:effectLst/>
                <a:latin typeface="+mn-ea"/>
                <a:cs typeface="宋体" panose="02010600030101010101" pitchFamily="2" charset="-122"/>
              </a:rPr>
              <a:t>、</a:t>
            </a:r>
            <a:r>
              <a:rPr lang="zh-CN" altLang="zh-CN" sz="1800" kern="100" dirty="0">
                <a:effectLst/>
                <a:latin typeface="+mn-ea"/>
                <a:cs typeface="宋体" panose="02010600030101010101" pitchFamily="2" charset="-122"/>
              </a:rPr>
              <a:t>定期检测紫外线灯的消毒功效</a:t>
            </a:r>
            <a:endParaRPr lang="zh-CN" altLang="zh-CN" sz="1800" kern="100" dirty="0">
              <a:effectLst/>
              <a:latin typeface="+mn-ea"/>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916930" cy="398780"/>
            <a:chOff x="162802" y="106676"/>
            <a:chExt cx="7888874" cy="590681"/>
          </a:xfrm>
        </p:grpSpPr>
        <p:sp>
          <p:nvSpPr>
            <p:cNvPr id="9" name="文本框 8"/>
            <p:cNvSpPr txBox="1"/>
            <p:nvPr/>
          </p:nvSpPr>
          <p:spPr>
            <a:xfrm>
              <a:off x="923920" y="106676"/>
              <a:ext cx="7127756" cy="590681"/>
            </a:xfrm>
            <a:prstGeom prst="rect">
              <a:avLst/>
            </a:prstGeom>
            <a:noFill/>
          </p:spPr>
          <p:txBody>
            <a:bodyPr wrap="square" rtlCol="0">
              <a:spAutoFit/>
            </a:bodyPr>
            <a:lstStyle/>
            <a:p>
              <a:r>
                <a:rPr lang="zh-CN" altLang="en-US" sz="2000" b="0">
                  <a:solidFill>
                    <a:srgbClr val="FF7F7F"/>
                  </a:solidFill>
                  <a:latin typeface="微软雅黑" panose="020B0503020204020204" charset="-122"/>
                  <a:ea typeface="微软雅黑" panose="020B0503020204020204" charset="-122"/>
                </a:rPr>
                <a:t>子任务</a:t>
              </a:r>
              <a:r>
                <a:rPr lang="en-US" altLang="zh-CN" sz="2000" b="0">
                  <a:solidFill>
                    <a:srgbClr val="FF7F7F"/>
                  </a:solidFill>
                  <a:latin typeface="微软雅黑" panose="020B0503020204020204" charset="-122"/>
                  <a:ea typeface="微软雅黑" panose="020B0503020204020204" charset="-122"/>
                </a:rPr>
                <a:t>2  </a:t>
              </a:r>
              <a:r>
                <a:rPr lang="zh-CN" altLang="en-US" sz="2000" b="0">
                  <a:solidFill>
                    <a:srgbClr val="FF7F7F"/>
                  </a:solidFill>
                  <a:latin typeface="微软雅黑" panose="020B0503020204020204" charset="-122"/>
                  <a:ea typeface="微软雅黑" panose="020B0503020204020204" charset="-122"/>
                </a:rPr>
                <a:t>使用紫外线灯为老年人居室消毒</a:t>
              </a:r>
              <a:endParaRPr lang="zh-CN" altLang="en-US"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100" name="文本框 99"/>
          <p:cNvSpPr txBox="1"/>
          <p:nvPr/>
        </p:nvSpPr>
        <p:spPr>
          <a:xfrm>
            <a:off x="692785" y="584518"/>
            <a:ext cx="5080000" cy="337185"/>
          </a:xfrm>
          <a:prstGeom prst="rect">
            <a:avLst/>
          </a:prstGeom>
          <a:noFill/>
          <a:ln w="9525">
            <a:noFill/>
          </a:ln>
        </p:spPr>
        <p:txBody>
          <a:bodyPr>
            <a:spAutoFit/>
          </a:bodyPr>
          <a:lstStyle/>
          <a:p>
            <a:pPr indent="0"/>
            <a:r>
              <a:rPr lang="zh-CN" sz="1600" b="1">
                <a:ea typeface="宋体" panose="02010600030101010101" pitchFamily="2" charset="-122"/>
              </a:rPr>
              <a:t>三、常用的紫外线消毒灯</a:t>
            </a:r>
            <a:endParaRPr lang="zh-CN" altLang="en-US"/>
          </a:p>
        </p:txBody>
      </p:sp>
      <p:pic>
        <p:nvPicPr>
          <p:cNvPr id="14" name="图片 29"/>
          <p:cNvPicPr>
            <a:picLocks noChangeAspect="1"/>
          </p:cNvPicPr>
          <p:nvPr/>
        </p:nvPicPr>
        <p:blipFill>
          <a:blip r:embed="rId2" cstate="print"/>
          <a:stretch>
            <a:fillRect/>
          </a:stretch>
        </p:blipFill>
        <p:spPr>
          <a:xfrm>
            <a:off x="427038" y="1463358"/>
            <a:ext cx="2000885" cy="2590165"/>
          </a:xfrm>
          <a:prstGeom prst="rect">
            <a:avLst/>
          </a:prstGeom>
          <a:noFill/>
          <a:ln>
            <a:noFill/>
          </a:ln>
        </p:spPr>
      </p:pic>
      <p:pic>
        <p:nvPicPr>
          <p:cNvPr id="17" name="图片 30"/>
          <p:cNvPicPr>
            <a:picLocks noChangeAspect="1"/>
          </p:cNvPicPr>
          <p:nvPr/>
        </p:nvPicPr>
        <p:blipFill>
          <a:blip r:embed="rId3" cstate="print"/>
          <a:stretch>
            <a:fillRect/>
          </a:stretch>
        </p:blipFill>
        <p:spPr>
          <a:xfrm>
            <a:off x="2613660" y="1397000"/>
            <a:ext cx="1760220" cy="2723515"/>
          </a:xfrm>
          <a:prstGeom prst="rect">
            <a:avLst/>
          </a:prstGeom>
          <a:noFill/>
          <a:ln>
            <a:noFill/>
          </a:ln>
        </p:spPr>
      </p:pic>
      <p:sp>
        <p:nvSpPr>
          <p:cNvPr id="2" name="文本框 1"/>
          <p:cNvSpPr txBox="1"/>
          <p:nvPr/>
        </p:nvSpPr>
        <p:spPr>
          <a:xfrm>
            <a:off x="788035" y="4250055"/>
            <a:ext cx="1423670" cy="252730"/>
          </a:xfrm>
          <a:prstGeom prst="rect">
            <a:avLst/>
          </a:prstGeom>
          <a:noFill/>
          <a:ln w="9525">
            <a:noFill/>
          </a:ln>
        </p:spPr>
        <p:txBody>
          <a:bodyPr wrap="square">
            <a:spAutoFit/>
          </a:bodyPr>
          <a:lstStyle/>
          <a:p>
            <a:pPr indent="0"/>
            <a:r>
              <a:rPr lang="zh-CN" sz="1050" b="1">
                <a:solidFill>
                  <a:srgbClr val="000000"/>
                </a:solidFill>
                <a:ea typeface="宋体" panose="02010600030101010101" pitchFamily="2" charset="-122"/>
              </a:rPr>
              <a:t>紫外线空气消毒器</a:t>
            </a:r>
            <a:r>
              <a:rPr lang="en-US" sz="1050" b="1">
                <a:solidFill>
                  <a:srgbClr val="FF0000"/>
                </a:solidFill>
                <a:latin typeface="宋体" panose="02010600030101010101" pitchFamily="2" charset="-122"/>
              </a:rPr>
              <a:t> </a:t>
            </a:r>
            <a:endParaRPr lang="zh-CN" altLang="en-US"/>
          </a:p>
        </p:txBody>
      </p:sp>
      <p:sp>
        <p:nvSpPr>
          <p:cNvPr id="3" name="文本框 2"/>
          <p:cNvSpPr txBox="1"/>
          <p:nvPr/>
        </p:nvSpPr>
        <p:spPr>
          <a:xfrm>
            <a:off x="3215005" y="4250055"/>
            <a:ext cx="1049020" cy="252730"/>
          </a:xfrm>
          <a:prstGeom prst="rect">
            <a:avLst/>
          </a:prstGeom>
          <a:noFill/>
          <a:ln w="9525">
            <a:noFill/>
          </a:ln>
        </p:spPr>
        <p:txBody>
          <a:bodyPr wrap="square">
            <a:spAutoFit/>
          </a:bodyPr>
          <a:lstStyle/>
          <a:p>
            <a:pPr indent="0"/>
            <a:r>
              <a:rPr lang="zh-CN" sz="1050" b="1">
                <a:solidFill>
                  <a:srgbClr val="000000"/>
                </a:solidFill>
                <a:ea typeface="宋体" panose="02010600030101010101" pitchFamily="2" charset="-122"/>
              </a:rPr>
              <a:t>紫外线消毒车</a:t>
            </a:r>
            <a:r>
              <a:rPr lang="en-US" sz="1050" b="0">
                <a:solidFill>
                  <a:srgbClr val="000000"/>
                </a:solidFill>
                <a:latin typeface="宋体" panose="02010600030101010101" pitchFamily="2" charset="-122"/>
              </a:rPr>
              <a:t> </a:t>
            </a:r>
            <a:endParaRPr lang="zh-CN" altLang="en-US"/>
          </a:p>
        </p:txBody>
      </p:sp>
      <p:pic>
        <p:nvPicPr>
          <p:cNvPr id="19" name="图片 31"/>
          <p:cNvPicPr>
            <a:picLocks noChangeAspect="1"/>
          </p:cNvPicPr>
          <p:nvPr/>
        </p:nvPicPr>
        <p:blipFill>
          <a:blip r:embed="rId4" cstate="print"/>
          <a:stretch>
            <a:fillRect/>
          </a:stretch>
        </p:blipFill>
        <p:spPr>
          <a:xfrm>
            <a:off x="4870450" y="1397000"/>
            <a:ext cx="1714500" cy="2723515"/>
          </a:xfrm>
          <a:prstGeom prst="rect">
            <a:avLst/>
          </a:prstGeom>
          <a:noFill/>
          <a:ln>
            <a:noFill/>
          </a:ln>
        </p:spPr>
      </p:pic>
      <p:sp>
        <p:nvSpPr>
          <p:cNvPr id="4" name="文本框 3"/>
          <p:cNvSpPr txBox="1"/>
          <p:nvPr/>
        </p:nvSpPr>
        <p:spPr>
          <a:xfrm>
            <a:off x="5356225" y="4250055"/>
            <a:ext cx="1120140" cy="252730"/>
          </a:xfrm>
          <a:prstGeom prst="rect">
            <a:avLst/>
          </a:prstGeom>
          <a:noFill/>
          <a:ln w="9525">
            <a:noFill/>
          </a:ln>
        </p:spPr>
        <p:txBody>
          <a:bodyPr wrap="square">
            <a:spAutoFit/>
          </a:bodyPr>
          <a:lstStyle/>
          <a:p>
            <a:pPr indent="0"/>
            <a:r>
              <a:rPr lang="zh-CN" sz="1050" b="1">
                <a:solidFill>
                  <a:srgbClr val="000000"/>
                </a:solidFill>
                <a:ea typeface="宋体" panose="02010600030101010101" pitchFamily="2" charset="-122"/>
              </a:rPr>
              <a:t>紫外线消毒柜</a:t>
            </a:r>
            <a:r>
              <a:rPr lang="en-US" sz="1050" b="1">
                <a:solidFill>
                  <a:srgbClr val="000000"/>
                </a:solidFill>
                <a:latin typeface="宋体" panose="02010600030101010101" pitchFamily="2" charset="-122"/>
              </a:rPr>
              <a:t>  </a:t>
            </a:r>
            <a:endParaRPr lang="zh-CN" altLang="en-US"/>
          </a:p>
        </p:txBody>
      </p:sp>
      <p:pic>
        <p:nvPicPr>
          <p:cNvPr id="21" name="图片 32"/>
          <p:cNvPicPr>
            <a:picLocks noChangeAspect="1"/>
          </p:cNvPicPr>
          <p:nvPr/>
        </p:nvPicPr>
        <p:blipFill>
          <a:blip r:embed="rId5" cstate="print"/>
          <a:stretch>
            <a:fillRect/>
          </a:stretch>
        </p:blipFill>
        <p:spPr>
          <a:xfrm>
            <a:off x="7080885" y="1397000"/>
            <a:ext cx="1596390" cy="2722880"/>
          </a:xfrm>
          <a:prstGeom prst="rect">
            <a:avLst/>
          </a:prstGeom>
          <a:noFill/>
          <a:ln>
            <a:noFill/>
          </a:ln>
        </p:spPr>
      </p:pic>
      <p:sp>
        <p:nvSpPr>
          <p:cNvPr id="5" name="文本框 4"/>
          <p:cNvSpPr txBox="1"/>
          <p:nvPr/>
        </p:nvSpPr>
        <p:spPr>
          <a:xfrm>
            <a:off x="7039610" y="4250055"/>
            <a:ext cx="1637665" cy="252730"/>
          </a:xfrm>
          <a:prstGeom prst="rect">
            <a:avLst/>
          </a:prstGeom>
          <a:noFill/>
          <a:ln w="9525">
            <a:noFill/>
          </a:ln>
        </p:spPr>
        <p:txBody>
          <a:bodyPr wrap="square">
            <a:spAutoFit/>
          </a:bodyPr>
          <a:lstStyle/>
          <a:p>
            <a:pPr indent="401320"/>
            <a:r>
              <a:rPr lang="zh-CN" sz="1050" b="1">
                <a:solidFill>
                  <a:srgbClr val="000000"/>
                </a:solidFill>
                <a:ea typeface="宋体" panose="02010600030101010101" pitchFamily="2" charset="-122"/>
              </a:rPr>
              <a:t>移动式紫外线</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916930" cy="398780"/>
            <a:chOff x="162802" y="106676"/>
            <a:chExt cx="7888874" cy="590681"/>
          </a:xfrm>
        </p:grpSpPr>
        <p:sp>
          <p:nvSpPr>
            <p:cNvPr id="9" name="文本框 8"/>
            <p:cNvSpPr txBox="1"/>
            <p:nvPr/>
          </p:nvSpPr>
          <p:spPr>
            <a:xfrm>
              <a:off x="923920" y="106676"/>
              <a:ext cx="7127756" cy="590681"/>
            </a:xfrm>
            <a:prstGeom prst="rect">
              <a:avLst/>
            </a:prstGeom>
            <a:noFill/>
          </p:spPr>
          <p:txBody>
            <a:bodyPr wrap="square" rtlCol="0">
              <a:spAutoFit/>
            </a:bodyPr>
            <a:lstStyle/>
            <a:p>
              <a:r>
                <a:rPr lang="zh-CN" altLang="en-US" sz="2000" b="0" dirty="0">
                  <a:solidFill>
                    <a:srgbClr val="FF7F7F"/>
                  </a:solidFill>
                  <a:latin typeface="微软雅黑" panose="020B0503020204020204" charset="-122"/>
                  <a:ea typeface="微软雅黑" panose="020B0503020204020204" charset="-122"/>
                </a:rPr>
                <a:t>子任务</a:t>
              </a:r>
              <a:r>
                <a:rPr lang="en-US" altLang="zh-CN" sz="2000" b="0" dirty="0">
                  <a:solidFill>
                    <a:srgbClr val="FF7F7F"/>
                  </a:solidFill>
                  <a:latin typeface="微软雅黑" panose="020B0503020204020204" charset="-122"/>
                  <a:ea typeface="微软雅黑" panose="020B0503020204020204" charset="-122"/>
                </a:rPr>
                <a:t>2  </a:t>
              </a:r>
              <a:r>
                <a:rPr lang="zh-CN" altLang="en-US" sz="2000" b="0" dirty="0">
                  <a:solidFill>
                    <a:srgbClr val="FF7F7F"/>
                  </a:solidFill>
                  <a:latin typeface="微软雅黑" panose="020B0503020204020204" charset="-122"/>
                  <a:ea typeface="微软雅黑" panose="020B0503020204020204" charset="-122"/>
                </a:rPr>
                <a:t>使用紫外线灯为老年人居室消毒</a:t>
              </a:r>
              <a:endParaRPr lang="zh-CN" altLang="en-US" sz="2000" b="0" dirty="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3" name="文本框 2"/>
          <p:cNvSpPr txBox="1"/>
          <p:nvPr/>
        </p:nvSpPr>
        <p:spPr>
          <a:xfrm>
            <a:off x="626013" y="648845"/>
            <a:ext cx="4572000" cy="369332"/>
          </a:xfrm>
          <a:prstGeom prst="rect">
            <a:avLst/>
          </a:prstGeom>
          <a:noFill/>
        </p:spPr>
        <p:txBody>
          <a:bodyPr wrap="square">
            <a:spAutoFit/>
          </a:bodyPr>
          <a:lstStyle/>
          <a:p>
            <a:r>
              <a:rPr lang="zh-CN" altLang="zh-CN" sz="1800" b="1" kern="100" dirty="0">
                <a:effectLst/>
                <a:ea typeface="宋体" panose="02010600030101010101" pitchFamily="2" charset="-122"/>
                <a:cs typeface="宋体" panose="02010600030101010101" pitchFamily="2" charset="-122"/>
              </a:rPr>
              <a:t>三、使用紫外线灯为老年人居室</a:t>
            </a:r>
            <a:r>
              <a:rPr lang="zh-CN" altLang="en-US" sz="1800" b="1" kern="100" dirty="0">
                <a:effectLst/>
                <a:ea typeface="宋体" panose="02010600030101010101" pitchFamily="2" charset="-122"/>
                <a:cs typeface="宋体" panose="02010600030101010101" pitchFamily="2" charset="-122"/>
              </a:rPr>
              <a:t>消毒</a:t>
            </a:r>
            <a:endParaRPr lang="zh-CN" altLang="en-US" b="1" dirty="0"/>
          </a:p>
        </p:txBody>
      </p:sp>
      <p:sp>
        <p:nvSpPr>
          <p:cNvPr id="5" name="文本框 4"/>
          <p:cNvSpPr txBox="1"/>
          <p:nvPr/>
        </p:nvSpPr>
        <p:spPr>
          <a:xfrm>
            <a:off x="1181687" y="1276905"/>
            <a:ext cx="7076048" cy="1850635"/>
          </a:xfrm>
          <a:prstGeom prst="rect">
            <a:avLst/>
          </a:prstGeom>
          <a:noFill/>
        </p:spPr>
        <p:txBody>
          <a:bodyPr wrap="square">
            <a:spAutoFit/>
          </a:bodyPr>
          <a:lstStyle/>
          <a:p>
            <a:pPr algn="l">
              <a:lnSpc>
                <a:spcPct val="150000"/>
              </a:lnSpc>
            </a:pPr>
            <a:r>
              <a:rPr lang="zh-CN" altLang="zh-CN" sz="2400" kern="100" dirty="0">
                <a:effectLst/>
                <a:latin typeface="+mn-ea"/>
                <a:cs typeface="Times New Roman" panose="02020603050405020304" pitchFamily="18" charset="0"/>
              </a:rPr>
              <a:t>【案例导入】</a:t>
            </a:r>
            <a:endParaRPr lang="zh-CN" altLang="zh-CN" sz="1800" kern="100" dirty="0">
              <a:effectLst/>
              <a:latin typeface="+mn-ea"/>
              <a:cs typeface="Times New Roman" panose="02020603050405020304" pitchFamily="18" charset="0"/>
            </a:endParaRPr>
          </a:p>
          <a:p>
            <a:pPr indent="200025" algn="l">
              <a:lnSpc>
                <a:spcPct val="150000"/>
              </a:lnSpc>
            </a:pPr>
            <a:r>
              <a:rPr lang="en-US" altLang="zh-CN" sz="1800" kern="100" dirty="0">
                <a:effectLst/>
                <a:latin typeface="+mn-ea"/>
                <a:cs typeface="Times New Roman" panose="02020603050405020304" pitchFamily="18" charset="0"/>
              </a:rPr>
              <a:t>    </a:t>
            </a:r>
            <a:r>
              <a:rPr lang="zh-CN" altLang="zh-CN" sz="1800" kern="100" dirty="0">
                <a:effectLst/>
                <a:latin typeface="+mn-ea"/>
                <a:cs typeface="Times New Roman" panose="02020603050405020304" pitchFamily="18" charset="0"/>
              </a:rPr>
              <a:t>黄爷爷，</a:t>
            </a:r>
            <a:r>
              <a:rPr lang="en-US" altLang="zh-CN" sz="1800" kern="100" dirty="0">
                <a:effectLst/>
                <a:latin typeface="+mn-ea"/>
                <a:cs typeface="Times New Roman" panose="02020603050405020304" pitchFamily="18" charset="0"/>
              </a:rPr>
              <a:t>68</a:t>
            </a:r>
            <a:r>
              <a:rPr lang="zh-CN" altLang="zh-CN" sz="1800" kern="100" dirty="0">
                <a:effectLst/>
                <a:latin typeface="+mn-ea"/>
                <a:cs typeface="Times New Roman" panose="02020603050405020304" pitchFamily="18" charset="0"/>
              </a:rPr>
              <a:t>岁，生活能自理，住养老机构单人房间约</a:t>
            </a:r>
            <a:r>
              <a:rPr lang="en-US" altLang="zh-CN" sz="1800" kern="100" dirty="0">
                <a:effectLst/>
                <a:latin typeface="+mn-ea"/>
                <a:cs typeface="Times New Roman" panose="02020603050405020304" pitchFamily="18" charset="0"/>
              </a:rPr>
              <a:t>60</a:t>
            </a:r>
            <a:r>
              <a:rPr lang="zh-CN" altLang="zh-CN" sz="1800" kern="100" dirty="0">
                <a:effectLst/>
                <a:latin typeface="+mn-ea"/>
                <a:cs typeface="Times New Roman" panose="02020603050405020304" pitchFamily="18" charset="0"/>
              </a:rPr>
              <a:t>㎡，近日为流感高发期，老人今日已打扫完房间卫生，要求为其房间进行消毒。如果你是她的护理员，应该如何协助老人正确消毒？</a:t>
            </a:r>
            <a:endParaRPr lang="zh-CN" altLang="zh-CN" sz="1800" kern="100" dirty="0">
              <a:effectLst/>
              <a:latin typeface="+mn-ea"/>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916930" cy="398780"/>
            <a:chOff x="162802" y="106676"/>
            <a:chExt cx="7888874" cy="590681"/>
          </a:xfrm>
        </p:grpSpPr>
        <p:sp>
          <p:nvSpPr>
            <p:cNvPr id="9" name="文本框 8"/>
            <p:cNvSpPr txBox="1"/>
            <p:nvPr/>
          </p:nvSpPr>
          <p:spPr>
            <a:xfrm>
              <a:off x="923920" y="106676"/>
              <a:ext cx="7127756" cy="590681"/>
            </a:xfrm>
            <a:prstGeom prst="rect">
              <a:avLst/>
            </a:prstGeom>
            <a:noFill/>
          </p:spPr>
          <p:txBody>
            <a:bodyPr wrap="square" rtlCol="0">
              <a:spAutoFit/>
            </a:bodyPr>
            <a:lstStyle/>
            <a:p>
              <a:r>
                <a:rPr lang="zh-CN" altLang="en-US" sz="2000" b="0" dirty="0">
                  <a:solidFill>
                    <a:srgbClr val="FF7F7F"/>
                  </a:solidFill>
                  <a:latin typeface="微软雅黑" panose="020B0503020204020204" charset="-122"/>
                  <a:ea typeface="微软雅黑" panose="020B0503020204020204" charset="-122"/>
                </a:rPr>
                <a:t>子任务</a:t>
              </a:r>
              <a:r>
                <a:rPr lang="en-US" altLang="zh-CN" sz="2000" b="0" dirty="0">
                  <a:solidFill>
                    <a:srgbClr val="FF7F7F"/>
                  </a:solidFill>
                  <a:latin typeface="微软雅黑" panose="020B0503020204020204" charset="-122"/>
                  <a:ea typeface="微软雅黑" panose="020B0503020204020204" charset="-122"/>
                </a:rPr>
                <a:t>2  </a:t>
              </a:r>
              <a:r>
                <a:rPr lang="zh-CN" altLang="en-US" sz="2000" b="0" dirty="0">
                  <a:solidFill>
                    <a:srgbClr val="FF7F7F"/>
                  </a:solidFill>
                  <a:latin typeface="微软雅黑" panose="020B0503020204020204" charset="-122"/>
                  <a:ea typeface="微软雅黑" panose="020B0503020204020204" charset="-122"/>
                </a:rPr>
                <a:t>使用紫外线灯为老年人居室消毒</a:t>
              </a:r>
              <a:endParaRPr lang="zh-CN" altLang="en-US" sz="2000" b="0" dirty="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4" name="文本框 3"/>
          <p:cNvSpPr txBox="1"/>
          <p:nvPr/>
        </p:nvSpPr>
        <p:spPr>
          <a:xfrm>
            <a:off x="457199" y="414478"/>
            <a:ext cx="8067821" cy="1291957"/>
          </a:xfrm>
          <a:prstGeom prst="rect">
            <a:avLst/>
          </a:prstGeom>
          <a:noFill/>
        </p:spPr>
        <p:txBody>
          <a:bodyPr wrap="square">
            <a:spAutoFit/>
          </a:bodyPr>
          <a:lstStyle/>
          <a:p>
            <a:pPr indent="177800" algn="just">
              <a:lnSpc>
                <a:spcPct val="150000"/>
              </a:lnSpc>
            </a:pPr>
            <a:r>
              <a:rPr lang="zh-CN" altLang="zh-CN" b="1" kern="100" dirty="0">
                <a:effectLst/>
                <a:latin typeface="等线" panose="02010600030101010101" pitchFamily="2" charset="-122"/>
                <a:ea typeface="宋体" panose="02010600030101010101" pitchFamily="2" charset="-122"/>
                <a:cs typeface="宋体" panose="02010600030101010101" pitchFamily="2" charset="-122"/>
              </a:rPr>
              <a:t>（一）操作目的</a:t>
            </a:r>
            <a:endParaRPr lang="zh-CN" altLang="zh-CN" b="1"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lnSpc>
                <a:spcPct val="150000"/>
              </a:lnSpc>
            </a:pPr>
            <a:r>
              <a:rPr lang="en-US" altLang="zh-CN" sz="1800" kern="100" dirty="0">
                <a:effectLst/>
                <a:latin typeface="等线" panose="02010600030101010101" pitchFamily="2" charset="-122"/>
                <a:ea typeface="宋体" panose="02010600030101010101" pitchFamily="2" charset="-122"/>
                <a:cs typeface="宋体" panose="02010600030101010101" pitchFamily="2" charset="-122"/>
              </a:rPr>
              <a:t>       </a:t>
            </a:r>
            <a:r>
              <a:rPr lang="zh-CN" altLang="zh-CN" sz="1800" kern="100" dirty="0">
                <a:effectLst/>
                <a:latin typeface="等线" panose="02010600030101010101" pitchFamily="2" charset="-122"/>
                <a:ea typeface="宋体" panose="02010600030101010101" pitchFamily="2" charset="-122"/>
                <a:cs typeface="宋体" panose="02010600030101010101" pitchFamily="2" charset="-122"/>
              </a:rPr>
              <a:t>使用紫外线灯照射（如图</a:t>
            </a:r>
            <a:r>
              <a:rPr lang="en-US" altLang="zh-CN" sz="1800" kern="100" dirty="0">
                <a:effectLst/>
                <a:latin typeface="等线" panose="02010600030101010101" pitchFamily="2" charset="-122"/>
                <a:ea typeface="宋体" panose="02010600030101010101" pitchFamily="2" charset="-122"/>
                <a:cs typeface="宋体" panose="02010600030101010101" pitchFamily="2" charset="-122"/>
              </a:rPr>
              <a:t>1-2</a:t>
            </a:r>
            <a:r>
              <a:rPr lang="zh-CN" altLang="zh-CN" sz="1800" kern="100" dirty="0">
                <a:effectLst/>
                <a:latin typeface="等线" panose="02010600030101010101" pitchFamily="2" charset="-122"/>
                <a:ea typeface="宋体" panose="02010600030101010101" pitchFamily="2" charset="-122"/>
                <a:cs typeface="宋体" panose="02010600030101010101" pitchFamily="2" charset="-122"/>
              </a:rPr>
              <a:t>）为老年人居室进行消毒，杀灭病毒，预防疾病的发生。</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cstate="print"/>
          <a:stretch>
            <a:fillRect/>
          </a:stretch>
        </p:blipFill>
        <p:spPr>
          <a:xfrm>
            <a:off x="1697599" y="1966079"/>
            <a:ext cx="5270500" cy="248031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89521"/>
            <a:ext cx="6612255" cy="639088"/>
            <a:chOff x="162802" y="132600"/>
            <a:chExt cx="8815931" cy="946630"/>
          </a:xfrm>
        </p:grpSpPr>
        <p:sp>
          <p:nvSpPr>
            <p:cNvPr id="9" name="文本框 8"/>
            <p:cNvSpPr txBox="1"/>
            <p:nvPr/>
          </p:nvSpPr>
          <p:spPr>
            <a:xfrm>
              <a:off x="1850977" y="488549"/>
              <a:ext cx="7127756" cy="590681"/>
            </a:xfrm>
            <a:prstGeom prst="rect">
              <a:avLst/>
            </a:prstGeom>
            <a:noFill/>
          </p:spPr>
          <p:txBody>
            <a:bodyPr wrap="square" rtlCol="0">
              <a:spAutoFit/>
            </a:bodyPr>
            <a:lstStyle/>
            <a:p>
              <a:r>
                <a:rPr lang="zh-CN" altLang="en-US" sz="2000" b="1" dirty="0">
                  <a:solidFill>
                    <a:schemeClr val="tx1"/>
                  </a:solidFill>
                  <a:latin typeface="微软雅黑" panose="020B0503020204020204" charset="-122"/>
                  <a:ea typeface="微软雅黑" panose="020B0503020204020204" charset="-122"/>
                </a:rPr>
                <a:t>（二）</a:t>
              </a:r>
              <a:r>
                <a:rPr lang="zh-CN" sz="2000" b="1" dirty="0">
                  <a:solidFill>
                    <a:schemeClr val="tx1"/>
                  </a:solidFill>
                  <a:latin typeface="微软雅黑" panose="020B0503020204020204" charset="-122"/>
                  <a:ea typeface="微软雅黑" panose="020B0503020204020204" charset="-122"/>
                </a:rPr>
                <a:t>使用紫外线灯消毒的操作流程图</a:t>
              </a:r>
              <a:endParaRPr lang="zh-CN" sz="2000" b="1" dirty="0">
                <a:solidFill>
                  <a:schemeClr val="tx1"/>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pic>
        <p:nvPicPr>
          <p:cNvPr id="4" name="图片 3"/>
          <p:cNvPicPr>
            <a:picLocks noChangeAspect="1"/>
          </p:cNvPicPr>
          <p:nvPr/>
        </p:nvPicPr>
        <p:blipFill>
          <a:blip r:embed="rId2"/>
          <a:stretch>
            <a:fillRect/>
          </a:stretch>
        </p:blipFill>
        <p:spPr>
          <a:xfrm>
            <a:off x="937895" y="800100"/>
            <a:ext cx="6953885" cy="417385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21920" y="89535"/>
            <a:ext cx="546735" cy="300355"/>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pic>
        <p:nvPicPr>
          <p:cNvPr id="4" name="图片 3"/>
          <p:cNvPicPr>
            <a:picLocks noChangeAspect="1"/>
          </p:cNvPicPr>
          <p:nvPr/>
        </p:nvPicPr>
        <p:blipFill>
          <a:blip r:embed="rId2"/>
          <a:stretch>
            <a:fillRect/>
          </a:stretch>
        </p:blipFill>
        <p:spPr>
          <a:xfrm>
            <a:off x="947420" y="389255"/>
            <a:ext cx="7498715" cy="427291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916930" cy="398780"/>
            <a:chOff x="162802" y="106676"/>
            <a:chExt cx="7888874" cy="590681"/>
          </a:xfrm>
        </p:grpSpPr>
        <p:sp>
          <p:nvSpPr>
            <p:cNvPr id="9" name="文本框 8"/>
            <p:cNvSpPr txBox="1"/>
            <p:nvPr/>
          </p:nvSpPr>
          <p:spPr>
            <a:xfrm>
              <a:off x="923920" y="106676"/>
              <a:ext cx="7127756" cy="590681"/>
            </a:xfrm>
            <a:prstGeom prst="rect">
              <a:avLst/>
            </a:prstGeom>
            <a:noFill/>
          </p:spPr>
          <p:txBody>
            <a:bodyPr wrap="square" rtlCol="0">
              <a:spAutoFit/>
            </a:bodyPr>
            <a:lstStyle/>
            <a:p>
              <a:r>
                <a:rPr lang="zh-CN" altLang="en-US" sz="2000" b="0" dirty="0">
                  <a:solidFill>
                    <a:srgbClr val="FF7F7F"/>
                  </a:solidFill>
                  <a:latin typeface="微软雅黑" panose="020B0503020204020204" charset="-122"/>
                  <a:ea typeface="微软雅黑" panose="020B0503020204020204" charset="-122"/>
                </a:rPr>
                <a:t>子任务</a:t>
              </a:r>
              <a:r>
                <a:rPr lang="en-US" altLang="zh-CN" sz="2000" b="0" dirty="0">
                  <a:solidFill>
                    <a:srgbClr val="FF7F7F"/>
                  </a:solidFill>
                  <a:latin typeface="微软雅黑" panose="020B0503020204020204" charset="-122"/>
                  <a:ea typeface="微软雅黑" panose="020B0503020204020204" charset="-122"/>
                </a:rPr>
                <a:t>2  </a:t>
              </a:r>
              <a:r>
                <a:rPr lang="zh-CN" altLang="en-US" sz="2000" b="0" dirty="0">
                  <a:solidFill>
                    <a:srgbClr val="FF7F7F"/>
                  </a:solidFill>
                  <a:latin typeface="微软雅黑" panose="020B0503020204020204" charset="-122"/>
                  <a:ea typeface="微软雅黑" panose="020B0503020204020204" charset="-122"/>
                </a:rPr>
                <a:t>使用紫外线灯为老年人居室消毒</a:t>
              </a:r>
              <a:endParaRPr lang="zh-CN" altLang="en-US" sz="2000" b="0" dirty="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4" name="文本框 3"/>
          <p:cNvSpPr txBox="1"/>
          <p:nvPr/>
        </p:nvSpPr>
        <p:spPr>
          <a:xfrm>
            <a:off x="923346" y="562935"/>
            <a:ext cx="7297307" cy="2538452"/>
          </a:xfrm>
          <a:prstGeom prst="rect">
            <a:avLst/>
          </a:prstGeom>
          <a:noFill/>
        </p:spPr>
        <p:txBody>
          <a:bodyPr wrap="square">
            <a:spAutoFit/>
          </a:bodyPr>
          <a:lstStyle/>
          <a:p>
            <a:pPr indent="2000250" algn="just">
              <a:lnSpc>
                <a:spcPct val="150000"/>
              </a:lnSpc>
            </a:pPr>
            <a:r>
              <a:rPr lang="en-US" altLang="zh-CN" sz="1800" kern="100" dirty="0">
                <a:effectLst/>
                <a:latin typeface="宋体" panose="02010600030101010101" pitchFamily="2" charset="-122"/>
                <a:ea typeface="等线" panose="02010600030101010101" pitchFamily="2" charset="-122"/>
                <a:cs typeface="宋体" panose="02010600030101010101" pitchFamily="2" charset="-122"/>
              </a:rPr>
              <a:t> </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indent="266700" algn="just">
              <a:lnSpc>
                <a:spcPct val="150000"/>
              </a:lnSpc>
            </a:pPr>
            <a:r>
              <a:rPr lang="zh-CN" altLang="zh-CN" sz="1800" b="1" kern="100" dirty="0">
                <a:effectLst/>
                <a:latin typeface="等线" panose="02010600030101010101" pitchFamily="2" charset="-122"/>
                <a:ea typeface="宋体" panose="02010600030101010101" pitchFamily="2" charset="-122"/>
                <a:cs typeface="宋体" panose="02010600030101010101" pitchFamily="2" charset="-122"/>
              </a:rPr>
              <a:t>【注意事项】</a:t>
            </a:r>
            <a:endParaRPr lang="zh-CN" altLang="zh-CN" sz="1800" b="1" kern="100" dirty="0">
              <a:effectLst/>
              <a:latin typeface="等线" panose="02010600030101010101" pitchFamily="2" charset="-122"/>
              <a:ea typeface="等线" panose="02010600030101010101" pitchFamily="2" charset="-122"/>
              <a:cs typeface="Times New Roman" panose="02020603050405020304" pitchFamily="18" charset="0"/>
            </a:endParaRPr>
          </a:p>
          <a:p>
            <a:pPr indent="266700" algn="just">
              <a:lnSpc>
                <a:spcPct val="150000"/>
              </a:lnSpc>
            </a:pPr>
            <a:r>
              <a:rPr lang="en-US" altLang="zh-CN" sz="1800" kern="100" dirty="0">
                <a:effectLst/>
                <a:latin typeface="宋体" panose="02010600030101010101" pitchFamily="2" charset="-122"/>
                <a:ea typeface="等线" panose="02010600030101010101" pitchFamily="2" charset="-122"/>
                <a:cs typeface="宋体" panose="02010600030101010101" pitchFamily="2" charset="-122"/>
              </a:rPr>
              <a:t>1.</a:t>
            </a:r>
            <a:r>
              <a:rPr lang="zh-CN" altLang="zh-CN" sz="1800" kern="100" dirty="0">
                <a:effectLst/>
                <a:latin typeface="等线" panose="02010600030101010101" pitchFamily="2" charset="-122"/>
                <a:ea typeface="宋体" panose="02010600030101010101" pitchFamily="2" charset="-122"/>
                <a:cs typeface="宋体" panose="02010600030101010101" pitchFamily="2" charset="-122"/>
              </a:rPr>
              <a:t>正确计算并记录消毒时间</a:t>
            </a:r>
            <a:r>
              <a:rPr lang="en-US" altLang="zh-CN" sz="1800" kern="100" dirty="0">
                <a:effectLst/>
                <a:latin typeface="等线" panose="02010600030101010101" pitchFamily="2" charset="-122"/>
                <a:ea typeface="宋体" panose="02010600030101010101" pitchFamily="2" charset="-122"/>
                <a:cs typeface="宋体" panose="02010600030101010101" pitchFamily="2" charset="-122"/>
              </a:rPr>
              <a:t>,</a:t>
            </a:r>
            <a:r>
              <a:rPr lang="zh-CN" altLang="zh-CN" sz="1800" kern="100" dirty="0">
                <a:effectLst/>
                <a:latin typeface="等线" panose="02010600030101010101" pitchFamily="2" charset="-122"/>
                <a:ea typeface="宋体" panose="02010600030101010101" pitchFamily="2" charset="-122"/>
                <a:cs typeface="宋体" panose="02010600030101010101" pitchFamily="2" charset="-122"/>
              </a:rPr>
              <a:t>紫外线的消毒时间须从灯亮</a:t>
            </a:r>
            <a:r>
              <a:rPr lang="en-US" altLang="zh-CN" sz="1800" kern="100" dirty="0">
                <a:effectLst/>
                <a:latin typeface="等线" panose="02010600030101010101" pitchFamily="2" charset="-122"/>
                <a:ea typeface="宋体" panose="02010600030101010101" pitchFamily="2" charset="-122"/>
                <a:cs typeface="宋体" panose="02010600030101010101" pitchFamily="2" charset="-122"/>
              </a:rPr>
              <a:t>5-7</a:t>
            </a:r>
            <a:r>
              <a:rPr lang="zh-CN" altLang="zh-CN" sz="1800" kern="100" dirty="0">
                <a:effectLst/>
                <a:latin typeface="等线" panose="02010600030101010101" pitchFamily="2" charset="-122"/>
                <a:ea typeface="宋体" panose="02010600030101010101" pitchFamily="2" charset="-122"/>
                <a:cs typeface="宋体" panose="02010600030101010101" pitchFamily="2" charset="-122"/>
              </a:rPr>
              <a:t>分钟后开始计时，若使用时间超过</a:t>
            </a:r>
            <a:r>
              <a:rPr lang="en-US" altLang="zh-CN" sz="1800" kern="100" dirty="0">
                <a:effectLst/>
                <a:latin typeface="等线" panose="02010600030101010101" pitchFamily="2" charset="-122"/>
                <a:ea typeface="宋体" panose="02010600030101010101" pitchFamily="2" charset="-122"/>
                <a:cs typeface="宋体" panose="02010600030101010101" pitchFamily="2" charset="-122"/>
              </a:rPr>
              <a:t>1000</a:t>
            </a:r>
            <a:r>
              <a:rPr lang="zh-CN" altLang="zh-CN" sz="1800" kern="100" dirty="0">
                <a:effectLst/>
                <a:latin typeface="等线" panose="02010600030101010101" pitchFamily="2" charset="-122"/>
                <a:ea typeface="宋体" panose="02010600030101010101" pitchFamily="2" charset="-122"/>
                <a:cs typeface="宋体" panose="02010600030101010101" pitchFamily="2" charset="-122"/>
              </a:rPr>
              <a:t>小时，需更换灯管。</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indent="266700" algn="just">
              <a:lnSpc>
                <a:spcPct val="150000"/>
              </a:lnSpc>
            </a:pPr>
            <a:r>
              <a:rPr lang="en-US" altLang="zh-CN" sz="1800" kern="100" dirty="0">
                <a:effectLst/>
                <a:latin typeface="宋体" panose="02010600030101010101" pitchFamily="2" charset="-122"/>
                <a:ea typeface="等线" panose="02010600030101010101" pitchFamily="2" charset="-122"/>
                <a:cs typeface="宋体" panose="02010600030101010101" pitchFamily="2" charset="-122"/>
              </a:rPr>
              <a:t>2.</a:t>
            </a:r>
            <a:r>
              <a:rPr lang="zh-CN" altLang="zh-CN" sz="1800" kern="100" dirty="0">
                <a:effectLst/>
                <a:latin typeface="等线" panose="02010600030101010101" pitchFamily="2" charset="-122"/>
                <a:ea typeface="宋体" panose="02010600030101010101" pitchFamily="2" charset="-122"/>
                <a:cs typeface="宋体" panose="02010600030101010101" pitchFamily="2" charset="-122"/>
              </a:rPr>
              <a:t> 照射时人应离开房间，必要时戴防护镜、穿防护衣，照射完毕后应开窗通风。</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21920" y="89535"/>
            <a:ext cx="546735" cy="300355"/>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nvGrpSpPr>
          <p:cNvPr id="22" name="组合 2"/>
          <p:cNvGrpSpPr/>
          <p:nvPr/>
        </p:nvGrpSpPr>
        <p:grpSpPr>
          <a:xfrm>
            <a:off x="668853" y="702310"/>
            <a:ext cx="2200658" cy="4084955"/>
            <a:chOff x="891426" y="2007077"/>
            <a:chExt cx="2934022" cy="3668010"/>
          </a:xfrm>
        </p:grpSpPr>
        <p:sp>
          <p:nvSpPr>
            <p:cNvPr id="23" name="任意多边形 22"/>
            <p:cNvSpPr/>
            <p:nvPr/>
          </p:nvSpPr>
          <p:spPr>
            <a:xfrm>
              <a:off x="920793" y="4340550"/>
              <a:ext cx="2904655" cy="1334537"/>
            </a:xfrm>
            <a:custGeom>
              <a:avLst/>
              <a:gdLst>
                <a:gd name="connsiteX0" fmla="*/ 941222 w 2073835"/>
                <a:gd name="connsiteY0" fmla="*/ 1295 h 1018179"/>
                <a:gd name="connsiteX1" fmla="*/ 1075324 w 2073835"/>
                <a:gd name="connsiteY1" fmla="*/ 33590 h 1018179"/>
                <a:gd name="connsiteX2" fmla="*/ 1184084 w 2073835"/>
                <a:gd name="connsiteY2" fmla="*/ 128259 h 1018179"/>
                <a:gd name="connsiteX3" fmla="*/ 1212920 w 2073835"/>
                <a:gd name="connsiteY3" fmla="*/ 166945 h 1018179"/>
                <a:gd name="connsiteX4" fmla="*/ 1242709 w 2073835"/>
                <a:gd name="connsiteY4" fmla="*/ 174112 h 1018179"/>
                <a:gd name="connsiteX5" fmla="*/ 1238958 w 2073835"/>
                <a:gd name="connsiteY5" fmla="*/ 157124 h 1018179"/>
                <a:gd name="connsiteX6" fmla="*/ 1183625 w 2073835"/>
                <a:gd name="connsiteY6" fmla="*/ 8652 h 1018179"/>
                <a:gd name="connsiteX7" fmla="*/ 1196051 w 2073835"/>
                <a:gd name="connsiteY7" fmla="*/ 6190 h 1018179"/>
                <a:gd name="connsiteX8" fmla="*/ 1381889 w 2073835"/>
                <a:gd name="connsiteY8" fmla="*/ 121834 h 1018179"/>
                <a:gd name="connsiteX9" fmla="*/ 1441247 w 2073835"/>
                <a:gd name="connsiteY9" fmla="*/ 253240 h 1018179"/>
                <a:gd name="connsiteX10" fmla="*/ 1442778 w 2073835"/>
                <a:gd name="connsiteY10" fmla="*/ 260415 h 1018179"/>
                <a:gd name="connsiteX11" fmla="*/ 1476284 w 2073835"/>
                <a:gd name="connsiteY11" fmla="*/ 277306 h 1018179"/>
                <a:gd name="connsiteX12" fmla="*/ 1496812 w 2073835"/>
                <a:gd name="connsiteY12" fmla="*/ 292846 h 1018179"/>
                <a:gd name="connsiteX13" fmla="*/ 1497407 w 2073835"/>
                <a:gd name="connsiteY13" fmla="*/ 262750 h 1018179"/>
                <a:gd name="connsiteX14" fmla="*/ 1478496 w 2073835"/>
                <a:gd name="connsiteY14" fmla="*/ 105434 h 1018179"/>
                <a:gd name="connsiteX15" fmla="*/ 1644628 w 2073835"/>
                <a:gd name="connsiteY15" fmla="*/ 262020 h 1018179"/>
                <a:gd name="connsiteX16" fmla="*/ 1671460 w 2073835"/>
                <a:gd name="connsiteY16" fmla="*/ 403691 h 1018179"/>
                <a:gd name="connsiteX17" fmla="*/ 1670350 w 2073835"/>
                <a:gd name="connsiteY17" fmla="*/ 445054 h 1018179"/>
                <a:gd name="connsiteX18" fmla="*/ 1694126 w 2073835"/>
                <a:gd name="connsiteY18" fmla="*/ 470904 h 1018179"/>
                <a:gd name="connsiteX19" fmla="*/ 1700545 w 2073835"/>
                <a:gd name="connsiteY19" fmla="*/ 456384 h 1018179"/>
                <a:gd name="connsiteX20" fmla="*/ 1743850 w 2073835"/>
                <a:gd name="connsiteY20" fmla="*/ 303968 h 1018179"/>
                <a:gd name="connsiteX21" fmla="*/ 1836628 w 2073835"/>
                <a:gd name="connsiteY21" fmla="*/ 512562 h 1018179"/>
                <a:gd name="connsiteX22" fmla="*/ 1818797 w 2073835"/>
                <a:gd name="connsiteY22" fmla="*/ 616449 h 1018179"/>
                <a:gd name="connsiteX23" fmla="*/ 1809330 w 2073835"/>
                <a:gd name="connsiteY23" fmla="*/ 643932 h 1018179"/>
                <a:gd name="connsiteX24" fmla="*/ 1828639 w 2073835"/>
                <a:gd name="connsiteY24" fmla="*/ 692088 h 1018179"/>
                <a:gd name="connsiteX25" fmla="*/ 1841046 w 2073835"/>
                <a:gd name="connsiteY25" fmla="*/ 678131 h 1018179"/>
                <a:gd name="connsiteX26" fmla="*/ 1928839 w 2073835"/>
                <a:gd name="connsiteY26" fmla="*/ 546229 h 1018179"/>
                <a:gd name="connsiteX27" fmla="*/ 1953464 w 2073835"/>
                <a:gd name="connsiteY27" fmla="*/ 773194 h 1018179"/>
                <a:gd name="connsiteX28" fmla="*/ 1925321 w 2073835"/>
                <a:gd name="connsiteY28" fmla="*/ 833887 h 1018179"/>
                <a:gd name="connsiteX29" fmla="*/ 1887788 w 2073835"/>
                <a:gd name="connsiteY29" fmla="*/ 889545 h 1018179"/>
                <a:gd name="connsiteX30" fmla="*/ 1901384 w 2073835"/>
                <a:gd name="connsiteY30" fmla="*/ 958383 h 1018179"/>
                <a:gd name="connsiteX31" fmla="*/ 1901664 w 2073835"/>
                <a:gd name="connsiteY31" fmla="*/ 963928 h 1018179"/>
                <a:gd name="connsiteX32" fmla="*/ 1911505 w 2073835"/>
                <a:gd name="connsiteY32" fmla="*/ 960749 h 1018179"/>
                <a:gd name="connsiteX33" fmla="*/ 2059875 w 2073835"/>
                <a:gd name="connsiteY33" fmla="*/ 818704 h 1018179"/>
                <a:gd name="connsiteX34" fmla="*/ 2053441 w 2073835"/>
                <a:gd name="connsiteY34" fmla="*/ 1018052 h 1018179"/>
                <a:gd name="connsiteX35" fmla="*/ 2053388 w 2073835"/>
                <a:gd name="connsiteY35" fmla="*/ 1018179 h 1018179"/>
                <a:gd name="connsiteX36" fmla="*/ 1827546 w 2073835"/>
                <a:gd name="connsiteY36" fmla="*/ 1018179 h 1018179"/>
                <a:gd name="connsiteX37" fmla="*/ 1826757 w 2073835"/>
                <a:gd name="connsiteY37" fmla="*/ 1011530 h 1018179"/>
                <a:gd name="connsiteX38" fmla="*/ 1286369 w 2073835"/>
                <a:gd name="connsiteY38" fmla="*/ 1011530 h 1018179"/>
                <a:gd name="connsiteX39" fmla="*/ 1284390 w 2073835"/>
                <a:gd name="connsiteY39" fmla="*/ 991895 h 1018179"/>
                <a:gd name="connsiteX40" fmla="*/ 993926 w 2073835"/>
                <a:gd name="connsiteY40" fmla="*/ 755160 h 1018179"/>
                <a:gd name="connsiteX41" fmla="*/ 703463 w 2073835"/>
                <a:gd name="connsiteY41" fmla="*/ 991895 h 1018179"/>
                <a:gd name="connsiteX42" fmla="*/ 701483 w 2073835"/>
                <a:gd name="connsiteY42" fmla="*/ 1011530 h 1018179"/>
                <a:gd name="connsiteX43" fmla="*/ 83785 w 2073835"/>
                <a:gd name="connsiteY43" fmla="*/ 1011530 h 1018179"/>
                <a:gd name="connsiteX44" fmla="*/ 84222 w 2073835"/>
                <a:gd name="connsiteY44" fmla="*/ 1002870 h 1018179"/>
                <a:gd name="connsiteX45" fmla="*/ 39947 w 2073835"/>
                <a:gd name="connsiteY45" fmla="*/ 1005608 h 1018179"/>
                <a:gd name="connsiteX46" fmla="*/ 1517 w 2073835"/>
                <a:gd name="connsiteY46" fmla="*/ 1014873 h 1018179"/>
                <a:gd name="connsiteX47" fmla="*/ 101434 w 2073835"/>
                <a:gd name="connsiteY47" fmla="*/ 882551 h 1018179"/>
                <a:gd name="connsiteX48" fmla="*/ 101449 w 2073835"/>
                <a:gd name="connsiteY48" fmla="*/ 882540 h 1018179"/>
                <a:gd name="connsiteX49" fmla="*/ 118438 w 2073835"/>
                <a:gd name="connsiteY49" fmla="*/ 796523 h 1018179"/>
                <a:gd name="connsiteX50" fmla="*/ 90983 w 2073835"/>
                <a:gd name="connsiteY50" fmla="*/ 806526 h 1018179"/>
                <a:gd name="connsiteX51" fmla="*/ 3409 w 2073835"/>
                <a:gd name="connsiteY51" fmla="*/ 852621 h 1018179"/>
                <a:gd name="connsiteX52" fmla="*/ 101028 w 2073835"/>
                <a:gd name="connsiteY52" fmla="*/ 646249 h 1018179"/>
                <a:gd name="connsiteX53" fmla="*/ 191411 w 2073835"/>
                <a:gd name="connsiteY53" fmla="*/ 592012 h 1018179"/>
                <a:gd name="connsiteX54" fmla="*/ 215724 w 2073835"/>
                <a:gd name="connsiteY54" fmla="*/ 582337 h 1018179"/>
                <a:gd name="connsiteX55" fmla="*/ 248732 w 2073835"/>
                <a:gd name="connsiteY55" fmla="*/ 530134 h 1018179"/>
                <a:gd name="connsiteX56" fmla="*/ 193673 w 2073835"/>
                <a:gd name="connsiteY56" fmla="*/ 531208 h 1018179"/>
                <a:gd name="connsiteX57" fmla="*/ 95890 w 2073835"/>
                <a:gd name="connsiteY57" fmla="*/ 546450 h 1018179"/>
                <a:gd name="connsiteX58" fmla="*/ 255095 w 2073835"/>
                <a:gd name="connsiteY58" fmla="*/ 382827 h 1018179"/>
                <a:gd name="connsiteX59" fmla="*/ 397175 w 2073835"/>
                <a:gd name="connsiteY59" fmla="*/ 358249 h 1018179"/>
                <a:gd name="connsiteX60" fmla="*/ 404243 w 2073835"/>
                <a:gd name="connsiteY60" fmla="*/ 358551 h 1018179"/>
                <a:gd name="connsiteX61" fmla="*/ 449181 w 2073835"/>
                <a:gd name="connsiteY61" fmla="*/ 324533 h 1018179"/>
                <a:gd name="connsiteX62" fmla="*/ 440910 w 2073835"/>
                <a:gd name="connsiteY62" fmla="*/ 321817 h 1018179"/>
                <a:gd name="connsiteX63" fmla="*/ 284963 w 2073835"/>
                <a:gd name="connsiteY63" fmla="*/ 293776 h 1018179"/>
                <a:gd name="connsiteX64" fmla="*/ 483374 w 2073835"/>
                <a:gd name="connsiteY64" fmla="*/ 180851 h 1018179"/>
                <a:gd name="connsiteX65" fmla="*/ 644966 w 2073835"/>
                <a:gd name="connsiteY65" fmla="*/ 201719 h 1018179"/>
                <a:gd name="connsiteX66" fmla="*/ 654610 w 2073835"/>
                <a:gd name="connsiteY66" fmla="*/ 205195 h 1018179"/>
                <a:gd name="connsiteX67" fmla="*/ 659458 w 2073835"/>
                <a:gd name="connsiteY67" fmla="*/ 202751 h 1018179"/>
                <a:gd name="connsiteX68" fmla="*/ 693065 w 2073835"/>
                <a:gd name="connsiteY68" fmla="*/ 191267 h 1018179"/>
                <a:gd name="connsiteX69" fmla="*/ 667080 w 2073835"/>
                <a:gd name="connsiteY69" fmla="*/ 172930 h 1018179"/>
                <a:gd name="connsiteX70" fmla="*/ 526180 w 2073835"/>
                <a:gd name="connsiteY70" fmla="*/ 100454 h 1018179"/>
                <a:gd name="connsiteX71" fmla="*/ 683757 w 2073835"/>
                <a:gd name="connsiteY71" fmla="*/ 48863 h 1018179"/>
                <a:gd name="connsiteX72" fmla="*/ 748960 w 2073835"/>
                <a:gd name="connsiteY72" fmla="*/ 50577 h 1018179"/>
                <a:gd name="connsiteX73" fmla="*/ 881341 w 2073835"/>
                <a:gd name="connsiteY73" fmla="*/ 107728 h 1018179"/>
                <a:gd name="connsiteX74" fmla="*/ 929904 w 2073835"/>
                <a:gd name="connsiteY74" fmla="*/ 142511 h 1018179"/>
                <a:gd name="connsiteX75" fmla="*/ 971678 w 2073835"/>
                <a:gd name="connsiteY75" fmla="*/ 140534 h 1018179"/>
                <a:gd name="connsiteX76" fmla="*/ 960141 w 2073835"/>
                <a:gd name="connsiteY76" fmla="*/ 125282 h 1018179"/>
                <a:gd name="connsiteX77" fmla="*/ 847922 w 2073835"/>
                <a:gd name="connsiteY77" fmla="*/ 13423 h 1018179"/>
                <a:gd name="connsiteX78" fmla="*/ 941222 w 2073835"/>
                <a:gd name="connsiteY78" fmla="*/ 1295 h 1018179"/>
                <a:gd name="connsiteX0-1" fmla="*/ 941222 w 2073835"/>
                <a:gd name="connsiteY0-2" fmla="*/ 1295 h 1018179"/>
                <a:gd name="connsiteX1-3" fmla="*/ 1075324 w 2073835"/>
                <a:gd name="connsiteY1-4" fmla="*/ 33590 h 1018179"/>
                <a:gd name="connsiteX2-5" fmla="*/ 1184084 w 2073835"/>
                <a:gd name="connsiteY2-6" fmla="*/ 128259 h 1018179"/>
                <a:gd name="connsiteX3-7" fmla="*/ 1212920 w 2073835"/>
                <a:gd name="connsiteY3-8" fmla="*/ 166945 h 1018179"/>
                <a:gd name="connsiteX4-9" fmla="*/ 1242709 w 2073835"/>
                <a:gd name="connsiteY4-10" fmla="*/ 174112 h 1018179"/>
                <a:gd name="connsiteX5-11" fmla="*/ 1238958 w 2073835"/>
                <a:gd name="connsiteY5-12" fmla="*/ 157124 h 1018179"/>
                <a:gd name="connsiteX6-13" fmla="*/ 1183625 w 2073835"/>
                <a:gd name="connsiteY6-14" fmla="*/ 8652 h 1018179"/>
                <a:gd name="connsiteX7-15" fmla="*/ 1196051 w 2073835"/>
                <a:gd name="connsiteY7-16" fmla="*/ 6190 h 1018179"/>
                <a:gd name="connsiteX8-17" fmla="*/ 1381889 w 2073835"/>
                <a:gd name="connsiteY8-18" fmla="*/ 121834 h 1018179"/>
                <a:gd name="connsiteX9-19" fmla="*/ 1441247 w 2073835"/>
                <a:gd name="connsiteY9-20" fmla="*/ 253240 h 1018179"/>
                <a:gd name="connsiteX10-21" fmla="*/ 1442778 w 2073835"/>
                <a:gd name="connsiteY10-22" fmla="*/ 260415 h 1018179"/>
                <a:gd name="connsiteX11-23" fmla="*/ 1476284 w 2073835"/>
                <a:gd name="connsiteY11-24" fmla="*/ 277306 h 1018179"/>
                <a:gd name="connsiteX12-25" fmla="*/ 1497407 w 2073835"/>
                <a:gd name="connsiteY12-26" fmla="*/ 262750 h 1018179"/>
                <a:gd name="connsiteX13-27" fmla="*/ 1478496 w 2073835"/>
                <a:gd name="connsiteY13-28" fmla="*/ 105434 h 1018179"/>
                <a:gd name="connsiteX14-29" fmla="*/ 1644628 w 2073835"/>
                <a:gd name="connsiteY14-30" fmla="*/ 262020 h 1018179"/>
                <a:gd name="connsiteX15-31" fmla="*/ 1671460 w 2073835"/>
                <a:gd name="connsiteY15-32" fmla="*/ 403691 h 1018179"/>
                <a:gd name="connsiteX16-33" fmla="*/ 1670350 w 2073835"/>
                <a:gd name="connsiteY16-34" fmla="*/ 445054 h 1018179"/>
                <a:gd name="connsiteX17-35" fmla="*/ 1694126 w 2073835"/>
                <a:gd name="connsiteY17-36" fmla="*/ 470904 h 1018179"/>
                <a:gd name="connsiteX18-37" fmla="*/ 1700545 w 2073835"/>
                <a:gd name="connsiteY18-38" fmla="*/ 456384 h 1018179"/>
                <a:gd name="connsiteX19-39" fmla="*/ 1743850 w 2073835"/>
                <a:gd name="connsiteY19-40" fmla="*/ 303968 h 1018179"/>
                <a:gd name="connsiteX20-41" fmla="*/ 1836628 w 2073835"/>
                <a:gd name="connsiteY20-42" fmla="*/ 512562 h 1018179"/>
                <a:gd name="connsiteX21-43" fmla="*/ 1818797 w 2073835"/>
                <a:gd name="connsiteY21-44" fmla="*/ 616449 h 1018179"/>
                <a:gd name="connsiteX22-45" fmla="*/ 1809330 w 2073835"/>
                <a:gd name="connsiteY22-46" fmla="*/ 643932 h 1018179"/>
                <a:gd name="connsiteX23-47" fmla="*/ 1828639 w 2073835"/>
                <a:gd name="connsiteY23-48" fmla="*/ 692088 h 1018179"/>
                <a:gd name="connsiteX24-49" fmla="*/ 1841046 w 2073835"/>
                <a:gd name="connsiteY24-50" fmla="*/ 678131 h 1018179"/>
                <a:gd name="connsiteX25-51" fmla="*/ 1928839 w 2073835"/>
                <a:gd name="connsiteY25-52" fmla="*/ 546229 h 1018179"/>
                <a:gd name="connsiteX26-53" fmla="*/ 1953464 w 2073835"/>
                <a:gd name="connsiteY26-54" fmla="*/ 773194 h 1018179"/>
                <a:gd name="connsiteX27-55" fmla="*/ 1925321 w 2073835"/>
                <a:gd name="connsiteY27-56" fmla="*/ 833887 h 1018179"/>
                <a:gd name="connsiteX28-57" fmla="*/ 1887788 w 2073835"/>
                <a:gd name="connsiteY28-58" fmla="*/ 889545 h 1018179"/>
                <a:gd name="connsiteX29-59" fmla="*/ 1901384 w 2073835"/>
                <a:gd name="connsiteY29-60" fmla="*/ 958383 h 1018179"/>
                <a:gd name="connsiteX30-61" fmla="*/ 1901664 w 2073835"/>
                <a:gd name="connsiteY30-62" fmla="*/ 963928 h 1018179"/>
                <a:gd name="connsiteX31-63" fmla="*/ 1911505 w 2073835"/>
                <a:gd name="connsiteY31-64" fmla="*/ 960749 h 1018179"/>
                <a:gd name="connsiteX32-65" fmla="*/ 2059875 w 2073835"/>
                <a:gd name="connsiteY32-66" fmla="*/ 818704 h 1018179"/>
                <a:gd name="connsiteX33-67" fmla="*/ 2053441 w 2073835"/>
                <a:gd name="connsiteY33-68" fmla="*/ 1018052 h 1018179"/>
                <a:gd name="connsiteX34-69" fmla="*/ 2053388 w 2073835"/>
                <a:gd name="connsiteY34-70" fmla="*/ 1018179 h 1018179"/>
                <a:gd name="connsiteX35-71" fmla="*/ 1827546 w 2073835"/>
                <a:gd name="connsiteY35-72" fmla="*/ 1018179 h 1018179"/>
                <a:gd name="connsiteX36-73" fmla="*/ 1826757 w 2073835"/>
                <a:gd name="connsiteY36-74" fmla="*/ 1011530 h 1018179"/>
                <a:gd name="connsiteX37-75" fmla="*/ 1286369 w 2073835"/>
                <a:gd name="connsiteY37-76" fmla="*/ 1011530 h 1018179"/>
                <a:gd name="connsiteX38-77" fmla="*/ 1284390 w 2073835"/>
                <a:gd name="connsiteY38-78" fmla="*/ 991895 h 1018179"/>
                <a:gd name="connsiteX39-79" fmla="*/ 993926 w 2073835"/>
                <a:gd name="connsiteY39-80" fmla="*/ 755160 h 1018179"/>
                <a:gd name="connsiteX40-81" fmla="*/ 703463 w 2073835"/>
                <a:gd name="connsiteY40-82" fmla="*/ 991895 h 1018179"/>
                <a:gd name="connsiteX41-83" fmla="*/ 701483 w 2073835"/>
                <a:gd name="connsiteY41-84" fmla="*/ 1011530 h 1018179"/>
                <a:gd name="connsiteX42-85" fmla="*/ 83785 w 2073835"/>
                <a:gd name="connsiteY42-86" fmla="*/ 1011530 h 1018179"/>
                <a:gd name="connsiteX43-87" fmla="*/ 84222 w 2073835"/>
                <a:gd name="connsiteY43-88" fmla="*/ 1002870 h 1018179"/>
                <a:gd name="connsiteX44-89" fmla="*/ 39947 w 2073835"/>
                <a:gd name="connsiteY44-90" fmla="*/ 1005608 h 1018179"/>
                <a:gd name="connsiteX45-91" fmla="*/ 1517 w 2073835"/>
                <a:gd name="connsiteY45-92" fmla="*/ 1014873 h 1018179"/>
                <a:gd name="connsiteX46-93" fmla="*/ 101434 w 2073835"/>
                <a:gd name="connsiteY46-94" fmla="*/ 882551 h 1018179"/>
                <a:gd name="connsiteX47-95" fmla="*/ 101449 w 2073835"/>
                <a:gd name="connsiteY47-96" fmla="*/ 882540 h 1018179"/>
                <a:gd name="connsiteX48-97" fmla="*/ 118438 w 2073835"/>
                <a:gd name="connsiteY48-98" fmla="*/ 796523 h 1018179"/>
                <a:gd name="connsiteX49-99" fmla="*/ 90983 w 2073835"/>
                <a:gd name="connsiteY49-100" fmla="*/ 806526 h 1018179"/>
                <a:gd name="connsiteX50-101" fmla="*/ 3409 w 2073835"/>
                <a:gd name="connsiteY50-102" fmla="*/ 852621 h 1018179"/>
                <a:gd name="connsiteX51-103" fmla="*/ 101028 w 2073835"/>
                <a:gd name="connsiteY51-104" fmla="*/ 646249 h 1018179"/>
                <a:gd name="connsiteX52-105" fmla="*/ 191411 w 2073835"/>
                <a:gd name="connsiteY52-106" fmla="*/ 592012 h 1018179"/>
                <a:gd name="connsiteX53-107" fmla="*/ 215724 w 2073835"/>
                <a:gd name="connsiteY53-108" fmla="*/ 582337 h 1018179"/>
                <a:gd name="connsiteX54-109" fmla="*/ 248732 w 2073835"/>
                <a:gd name="connsiteY54-110" fmla="*/ 530134 h 1018179"/>
                <a:gd name="connsiteX55-111" fmla="*/ 193673 w 2073835"/>
                <a:gd name="connsiteY55-112" fmla="*/ 531208 h 1018179"/>
                <a:gd name="connsiteX56-113" fmla="*/ 95890 w 2073835"/>
                <a:gd name="connsiteY56-114" fmla="*/ 546450 h 1018179"/>
                <a:gd name="connsiteX57-115" fmla="*/ 255095 w 2073835"/>
                <a:gd name="connsiteY57-116" fmla="*/ 382827 h 1018179"/>
                <a:gd name="connsiteX58-117" fmla="*/ 397175 w 2073835"/>
                <a:gd name="connsiteY58-118" fmla="*/ 358249 h 1018179"/>
                <a:gd name="connsiteX59-119" fmla="*/ 404243 w 2073835"/>
                <a:gd name="connsiteY59-120" fmla="*/ 358551 h 1018179"/>
                <a:gd name="connsiteX60-121" fmla="*/ 449181 w 2073835"/>
                <a:gd name="connsiteY60-122" fmla="*/ 324533 h 1018179"/>
                <a:gd name="connsiteX61-123" fmla="*/ 440910 w 2073835"/>
                <a:gd name="connsiteY61-124" fmla="*/ 321817 h 1018179"/>
                <a:gd name="connsiteX62-125" fmla="*/ 284963 w 2073835"/>
                <a:gd name="connsiteY62-126" fmla="*/ 293776 h 1018179"/>
                <a:gd name="connsiteX63-127" fmla="*/ 483374 w 2073835"/>
                <a:gd name="connsiteY63-128" fmla="*/ 180851 h 1018179"/>
                <a:gd name="connsiteX64-129" fmla="*/ 644966 w 2073835"/>
                <a:gd name="connsiteY64-130" fmla="*/ 201719 h 1018179"/>
                <a:gd name="connsiteX65-131" fmla="*/ 654610 w 2073835"/>
                <a:gd name="connsiteY65-132" fmla="*/ 205195 h 1018179"/>
                <a:gd name="connsiteX66-133" fmla="*/ 659458 w 2073835"/>
                <a:gd name="connsiteY66-134" fmla="*/ 202751 h 1018179"/>
                <a:gd name="connsiteX67-135" fmla="*/ 693065 w 2073835"/>
                <a:gd name="connsiteY67-136" fmla="*/ 191267 h 1018179"/>
                <a:gd name="connsiteX68-137" fmla="*/ 667080 w 2073835"/>
                <a:gd name="connsiteY68-138" fmla="*/ 172930 h 1018179"/>
                <a:gd name="connsiteX69-139" fmla="*/ 526180 w 2073835"/>
                <a:gd name="connsiteY69-140" fmla="*/ 100454 h 1018179"/>
                <a:gd name="connsiteX70-141" fmla="*/ 683757 w 2073835"/>
                <a:gd name="connsiteY70-142" fmla="*/ 48863 h 1018179"/>
                <a:gd name="connsiteX71-143" fmla="*/ 748960 w 2073835"/>
                <a:gd name="connsiteY71-144" fmla="*/ 50577 h 1018179"/>
                <a:gd name="connsiteX72-145" fmla="*/ 881341 w 2073835"/>
                <a:gd name="connsiteY72-146" fmla="*/ 107728 h 1018179"/>
                <a:gd name="connsiteX73-147" fmla="*/ 929904 w 2073835"/>
                <a:gd name="connsiteY73-148" fmla="*/ 142511 h 1018179"/>
                <a:gd name="connsiteX74-149" fmla="*/ 971678 w 2073835"/>
                <a:gd name="connsiteY74-150" fmla="*/ 140534 h 1018179"/>
                <a:gd name="connsiteX75-151" fmla="*/ 960141 w 2073835"/>
                <a:gd name="connsiteY75-152" fmla="*/ 125282 h 1018179"/>
                <a:gd name="connsiteX76-153" fmla="*/ 847922 w 2073835"/>
                <a:gd name="connsiteY76-154" fmla="*/ 13423 h 1018179"/>
                <a:gd name="connsiteX77-155" fmla="*/ 941222 w 2073835"/>
                <a:gd name="connsiteY77-156" fmla="*/ 1295 h 1018179"/>
                <a:gd name="connsiteX0-157" fmla="*/ 941222 w 2073835"/>
                <a:gd name="connsiteY0-158" fmla="*/ 1295 h 1018179"/>
                <a:gd name="connsiteX1-159" fmla="*/ 1075324 w 2073835"/>
                <a:gd name="connsiteY1-160" fmla="*/ 33590 h 1018179"/>
                <a:gd name="connsiteX2-161" fmla="*/ 1184084 w 2073835"/>
                <a:gd name="connsiteY2-162" fmla="*/ 128259 h 1018179"/>
                <a:gd name="connsiteX3-163" fmla="*/ 1212920 w 2073835"/>
                <a:gd name="connsiteY3-164" fmla="*/ 166945 h 1018179"/>
                <a:gd name="connsiteX4-165" fmla="*/ 1242709 w 2073835"/>
                <a:gd name="connsiteY4-166" fmla="*/ 174112 h 1018179"/>
                <a:gd name="connsiteX5-167" fmla="*/ 1238958 w 2073835"/>
                <a:gd name="connsiteY5-168" fmla="*/ 157124 h 1018179"/>
                <a:gd name="connsiteX6-169" fmla="*/ 1183625 w 2073835"/>
                <a:gd name="connsiteY6-170" fmla="*/ 8652 h 1018179"/>
                <a:gd name="connsiteX7-171" fmla="*/ 1196051 w 2073835"/>
                <a:gd name="connsiteY7-172" fmla="*/ 6190 h 1018179"/>
                <a:gd name="connsiteX8-173" fmla="*/ 1381889 w 2073835"/>
                <a:gd name="connsiteY8-174" fmla="*/ 121834 h 1018179"/>
                <a:gd name="connsiteX9-175" fmla="*/ 1441247 w 2073835"/>
                <a:gd name="connsiteY9-176" fmla="*/ 253240 h 1018179"/>
                <a:gd name="connsiteX10-177" fmla="*/ 1442778 w 2073835"/>
                <a:gd name="connsiteY10-178" fmla="*/ 260415 h 1018179"/>
                <a:gd name="connsiteX11-179" fmla="*/ 1476284 w 2073835"/>
                <a:gd name="connsiteY11-180" fmla="*/ 277306 h 1018179"/>
                <a:gd name="connsiteX12-181" fmla="*/ 1497407 w 2073835"/>
                <a:gd name="connsiteY12-182" fmla="*/ 262750 h 1018179"/>
                <a:gd name="connsiteX13-183" fmla="*/ 1478496 w 2073835"/>
                <a:gd name="connsiteY13-184" fmla="*/ 105434 h 1018179"/>
                <a:gd name="connsiteX14-185" fmla="*/ 1644628 w 2073835"/>
                <a:gd name="connsiteY14-186" fmla="*/ 262020 h 1018179"/>
                <a:gd name="connsiteX15-187" fmla="*/ 1671460 w 2073835"/>
                <a:gd name="connsiteY15-188" fmla="*/ 403691 h 1018179"/>
                <a:gd name="connsiteX16-189" fmla="*/ 1670350 w 2073835"/>
                <a:gd name="connsiteY16-190" fmla="*/ 445054 h 1018179"/>
                <a:gd name="connsiteX17-191" fmla="*/ 1694126 w 2073835"/>
                <a:gd name="connsiteY17-192" fmla="*/ 470904 h 1018179"/>
                <a:gd name="connsiteX18-193" fmla="*/ 1707195 w 2073835"/>
                <a:gd name="connsiteY18-194" fmla="*/ 443083 h 1018179"/>
                <a:gd name="connsiteX19-195" fmla="*/ 1743850 w 2073835"/>
                <a:gd name="connsiteY19-196" fmla="*/ 303968 h 1018179"/>
                <a:gd name="connsiteX20-197" fmla="*/ 1836628 w 2073835"/>
                <a:gd name="connsiteY20-198" fmla="*/ 512562 h 1018179"/>
                <a:gd name="connsiteX21-199" fmla="*/ 1818797 w 2073835"/>
                <a:gd name="connsiteY21-200" fmla="*/ 616449 h 1018179"/>
                <a:gd name="connsiteX22-201" fmla="*/ 1809330 w 2073835"/>
                <a:gd name="connsiteY22-202" fmla="*/ 643932 h 1018179"/>
                <a:gd name="connsiteX23-203" fmla="*/ 1828639 w 2073835"/>
                <a:gd name="connsiteY23-204" fmla="*/ 692088 h 1018179"/>
                <a:gd name="connsiteX24-205" fmla="*/ 1841046 w 2073835"/>
                <a:gd name="connsiteY24-206" fmla="*/ 678131 h 1018179"/>
                <a:gd name="connsiteX25-207" fmla="*/ 1928839 w 2073835"/>
                <a:gd name="connsiteY25-208" fmla="*/ 546229 h 1018179"/>
                <a:gd name="connsiteX26-209" fmla="*/ 1953464 w 2073835"/>
                <a:gd name="connsiteY26-210" fmla="*/ 773194 h 1018179"/>
                <a:gd name="connsiteX27-211" fmla="*/ 1925321 w 2073835"/>
                <a:gd name="connsiteY27-212" fmla="*/ 833887 h 1018179"/>
                <a:gd name="connsiteX28-213" fmla="*/ 1887788 w 2073835"/>
                <a:gd name="connsiteY28-214" fmla="*/ 889545 h 1018179"/>
                <a:gd name="connsiteX29-215" fmla="*/ 1901384 w 2073835"/>
                <a:gd name="connsiteY29-216" fmla="*/ 958383 h 1018179"/>
                <a:gd name="connsiteX30-217" fmla="*/ 1901664 w 2073835"/>
                <a:gd name="connsiteY30-218" fmla="*/ 963928 h 1018179"/>
                <a:gd name="connsiteX31-219" fmla="*/ 1911505 w 2073835"/>
                <a:gd name="connsiteY31-220" fmla="*/ 960749 h 1018179"/>
                <a:gd name="connsiteX32-221" fmla="*/ 2059875 w 2073835"/>
                <a:gd name="connsiteY32-222" fmla="*/ 818704 h 1018179"/>
                <a:gd name="connsiteX33-223" fmla="*/ 2053441 w 2073835"/>
                <a:gd name="connsiteY33-224" fmla="*/ 1018052 h 1018179"/>
                <a:gd name="connsiteX34-225" fmla="*/ 2053388 w 2073835"/>
                <a:gd name="connsiteY34-226" fmla="*/ 1018179 h 1018179"/>
                <a:gd name="connsiteX35-227" fmla="*/ 1827546 w 2073835"/>
                <a:gd name="connsiteY35-228" fmla="*/ 1018179 h 1018179"/>
                <a:gd name="connsiteX36-229" fmla="*/ 1826757 w 2073835"/>
                <a:gd name="connsiteY36-230" fmla="*/ 1011530 h 1018179"/>
                <a:gd name="connsiteX37-231" fmla="*/ 1286369 w 2073835"/>
                <a:gd name="connsiteY37-232" fmla="*/ 1011530 h 1018179"/>
                <a:gd name="connsiteX38-233" fmla="*/ 1284390 w 2073835"/>
                <a:gd name="connsiteY38-234" fmla="*/ 991895 h 1018179"/>
                <a:gd name="connsiteX39-235" fmla="*/ 993926 w 2073835"/>
                <a:gd name="connsiteY39-236" fmla="*/ 755160 h 1018179"/>
                <a:gd name="connsiteX40-237" fmla="*/ 703463 w 2073835"/>
                <a:gd name="connsiteY40-238" fmla="*/ 991895 h 1018179"/>
                <a:gd name="connsiteX41-239" fmla="*/ 701483 w 2073835"/>
                <a:gd name="connsiteY41-240" fmla="*/ 1011530 h 1018179"/>
                <a:gd name="connsiteX42-241" fmla="*/ 83785 w 2073835"/>
                <a:gd name="connsiteY42-242" fmla="*/ 1011530 h 1018179"/>
                <a:gd name="connsiteX43-243" fmla="*/ 84222 w 2073835"/>
                <a:gd name="connsiteY43-244" fmla="*/ 1002870 h 1018179"/>
                <a:gd name="connsiteX44-245" fmla="*/ 39947 w 2073835"/>
                <a:gd name="connsiteY44-246" fmla="*/ 1005608 h 1018179"/>
                <a:gd name="connsiteX45-247" fmla="*/ 1517 w 2073835"/>
                <a:gd name="connsiteY45-248" fmla="*/ 1014873 h 1018179"/>
                <a:gd name="connsiteX46-249" fmla="*/ 101434 w 2073835"/>
                <a:gd name="connsiteY46-250" fmla="*/ 882551 h 1018179"/>
                <a:gd name="connsiteX47-251" fmla="*/ 101449 w 2073835"/>
                <a:gd name="connsiteY47-252" fmla="*/ 882540 h 1018179"/>
                <a:gd name="connsiteX48-253" fmla="*/ 118438 w 2073835"/>
                <a:gd name="connsiteY48-254" fmla="*/ 796523 h 1018179"/>
                <a:gd name="connsiteX49-255" fmla="*/ 90983 w 2073835"/>
                <a:gd name="connsiteY49-256" fmla="*/ 806526 h 1018179"/>
                <a:gd name="connsiteX50-257" fmla="*/ 3409 w 2073835"/>
                <a:gd name="connsiteY50-258" fmla="*/ 852621 h 1018179"/>
                <a:gd name="connsiteX51-259" fmla="*/ 101028 w 2073835"/>
                <a:gd name="connsiteY51-260" fmla="*/ 646249 h 1018179"/>
                <a:gd name="connsiteX52-261" fmla="*/ 191411 w 2073835"/>
                <a:gd name="connsiteY52-262" fmla="*/ 592012 h 1018179"/>
                <a:gd name="connsiteX53-263" fmla="*/ 215724 w 2073835"/>
                <a:gd name="connsiteY53-264" fmla="*/ 582337 h 1018179"/>
                <a:gd name="connsiteX54-265" fmla="*/ 248732 w 2073835"/>
                <a:gd name="connsiteY54-266" fmla="*/ 530134 h 1018179"/>
                <a:gd name="connsiteX55-267" fmla="*/ 193673 w 2073835"/>
                <a:gd name="connsiteY55-268" fmla="*/ 531208 h 1018179"/>
                <a:gd name="connsiteX56-269" fmla="*/ 95890 w 2073835"/>
                <a:gd name="connsiteY56-270" fmla="*/ 546450 h 1018179"/>
                <a:gd name="connsiteX57-271" fmla="*/ 255095 w 2073835"/>
                <a:gd name="connsiteY57-272" fmla="*/ 382827 h 1018179"/>
                <a:gd name="connsiteX58-273" fmla="*/ 397175 w 2073835"/>
                <a:gd name="connsiteY58-274" fmla="*/ 358249 h 1018179"/>
                <a:gd name="connsiteX59-275" fmla="*/ 404243 w 2073835"/>
                <a:gd name="connsiteY59-276" fmla="*/ 358551 h 1018179"/>
                <a:gd name="connsiteX60-277" fmla="*/ 449181 w 2073835"/>
                <a:gd name="connsiteY60-278" fmla="*/ 324533 h 1018179"/>
                <a:gd name="connsiteX61-279" fmla="*/ 440910 w 2073835"/>
                <a:gd name="connsiteY61-280" fmla="*/ 321817 h 1018179"/>
                <a:gd name="connsiteX62-281" fmla="*/ 284963 w 2073835"/>
                <a:gd name="connsiteY62-282" fmla="*/ 293776 h 1018179"/>
                <a:gd name="connsiteX63-283" fmla="*/ 483374 w 2073835"/>
                <a:gd name="connsiteY63-284" fmla="*/ 180851 h 1018179"/>
                <a:gd name="connsiteX64-285" fmla="*/ 644966 w 2073835"/>
                <a:gd name="connsiteY64-286" fmla="*/ 201719 h 1018179"/>
                <a:gd name="connsiteX65-287" fmla="*/ 654610 w 2073835"/>
                <a:gd name="connsiteY65-288" fmla="*/ 205195 h 1018179"/>
                <a:gd name="connsiteX66-289" fmla="*/ 659458 w 2073835"/>
                <a:gd name="connsiteY66-290" fmla="*/ 202751 h 1018179"/>
                <a:gd name="connsiteX67-291" fmla="*/ 693065 w 2073835"/>
                <a:gd name="connsiteY67-292" fmla="*/ 191267 h 1018179"/>
                <a:gd name="connsiteX68-293" fmla="*/ 667080 w 2073835"/>
                <a:gd name="connsiteY68-294" fmla="*/ 172930 h 1018179"/>
                <a:gd name="connsiteX69-295" fmla="*/ 526180 w 2073835"/>
                <a:gd name="connsiteY69-296" fmla="*/ 100454 h 1018179"/>
                <a:gd name="connsiteX70-297" fmla="*/ 683757 w 2073835"/>
                <a:gd name="connsiteY70-298" fmla="*/ 48863 h 1018179"/>
                <a:gd name="connsiteX71-299" fmla="*/ 748960 w 2073835"/>
                <a:gd name="connsiteY71-300" fmla="*/ 50577 h 1018179"/>
                <a:gd name="connsiteX72-301" fmla="*/ 881341 w 2073835"/>
                <a:gd name="connsiteY72-302" fmla="*/ 107728 h 1018179"/>
                <a:gd name="connsiteX73-303" fmla="*/ 929904 w 2073835"/>
                <a:gd name="connsiteY73-304" fmla="*/ 142511 h 1018179"/>
                <a:gd name="connsiteX74-305" fmla="*/ 971678 w 2073835"/>
                <a:gd name="connsiteY74-306" fmla="*/ 140534 h 1018179"/>
                <a:gd name="connsiteX75-307" fmla="*/ 960141 w 2073835"/>
                <a:gd name="connsiteY75-308" fmla="*/ 125282 h 1018179"/>
                <a:gd name="connsiteX76-309" fmla="*/ 847922 w 2073835"/>
                <a:gd name="connsiteY76-310" fmla="*/ 13423 h 1018179"/>
                <a:gd name="connsiteX77-311" fmla="*/ 941222 w 2073835"/>
                <a:gd name="connsiteY77-312" fmla="*/ 1295 h 1018179"/>
                <a:gd name="connsiteX0-313" fmla="*/ 941222 w 2073835"/>
                <a:gd name="connsiteY0-314" fmla="*/ 1295 h 1018179"/>
                <a:gd name="connsiteX1-315" fmla="*/ 1075324 w 2073835"/>
                <a:gd name="connsiteY1-316" fmla="*/ 33590 h 1018179"/>
                <a:gd name="connsiteX2-317" fmla="*/ 1184084 w 2073835"/>
                <a:gd name="connsiteY2-318" fmla="*/ 128259 h 1018179"/>
                <a:gd name="connsiteX3-319" fmla="*/ 1212920 w 2073835"/>
                <a:gd name="connsiteY3-320" fmla="*/ 166945 h 1018179"/>
                <a:gd name="connsiteX4-321" fmla="*/ 1242709 w 2073835"/>
                <a:gd name="connsiteY4-322" fmla="*/ 174112 h 1018179"/>
                <a:gd name="connsiteX5-323" fmla="*/ 1238958 w 2073835"/>
                <a:gd name="connsiteY5-324" fmla="*/ 157124 h 1018179"/>
                <a:gd name="connsiteX6-325" fmla="*/ 1183625 w 2073835"/>
                <a:gd name="connsiteY6-326" fmla="*/ 8652 h 1018179"/>
                <a:gd name="connsiteX7-327" fmla="*/ 1196051 w 2073835"/>
                <a:gd name="connsiteY7-328" fmla="*/ 6190 h 1018179"/>
                <a:gd name="connsiteX8-329" fmla="*/ 1381889 w 2073835"/>
                <a:gd name="connsiteY8-330" fmla="*/ 121834 h 1018179"/>
                <a:gd name="connsiteX9-331" fmla="*/ 1441247 w 2073835"/>
                <a:gd name="connsiteY9-332" fmla="*/ 253240 h 1018179"/>
                <a:gd name="connsiteX10-333" fmla="*/ 1442778 w 2073835"/>
                <a:gd name="connsiteY10-334" fmla="*/ 260415 h 1018179"/>
                <a:gd name="connsiteX11-335" fmla="*/ 1476284 w 2073835"/>
                <a:gd name="connsiteY11-336" fmla="*/ 277306 h 1018179"/>
                <a:gd name="connsiteX12-337" fmla="*/ 1497407 w 2073835"/>
                <a:gd name="connsiteY12-338" fmla="*/ 262750 h 1018179"/>
                <a:gd name="connsiteX13-339" fmla="*/ 1478496 w 2073835"/>
                <a:gd name="connsiteY13-340" fmla="*/ 105434 h 1018179"/>
                <a:gd name="connsiteX14-341" fmla="*/ 1644628 w 2073835"/>
                <a:gd name="connsiteY14-342" fmla="*/ 262020 h 1018179"/>
                <a:gd name="connsiteX15-343" fmla="*/ 1671460 w 2073835"/>
                <a:gd name="connsiteY15-344" fmla="*/ 403691 h 1018179"/>
                <a:gd name="connsiteX16-345" fmla="*/ 1670350 w 2073835"/>
                <a:gd name="connsiteY16-346" fmla="*/ 445054 h 1018179"/>
                <a:gd name="connsiteX17-347" fmla="*/ 1694126 w 2073835"/>
                <a:gd name="connsiteY17-348" fmla="*/ 470904 h 1018179"/>
                <a:gd name="connsiteX18-349" fmla="*/ 1707195 w 2073835"/>
                <a:gd name="connsiteY18-350" fmla="*/ 443083 h 1018179"/>
                <a:gd name="connsiteX19-351" fmla="*/ 1743850 w 2073835"/>
                <a:gd name="connsiteY19-352" fmla="*/ 303968 h 1018179"/>
                <a:gd name="connsiteX20-353" fmla="*/ 1836628 w 2073835"/>
                <a:gd name="connsiteY20-354" fmla="*/ 512562 h 1018179"/>
                <a:gd name="connsiteX21-355" fmla="*/ 1818797 w 2073835"/>
                <a:gd name="connsiteY21-356" fmla="*/ 616449 h 1018179"/>
                <a:gd name="connsiteX22-357" fmla="*/ 1809330 w 2073835"/>
                <a:gd name="connsiteY22-358" fmla="*/ 643932 h 1018179"/>
                <a:gd name="connsiteX23-359" fmla="*/ 1835289 w 2073835"/>
                <a:gd name="connsiteY23-360" fmla="*/ 688763 h 1018179"/>
                <a:gd name="connsiteX24-361" fmla="*/ 1841046 w 2073835"/>
                <a:gd name="connsiteY24-362" fmla="*/ 678131 h 1018179"/>
                <a:gd name="connsiteX25-363" fmla="*/ 1928839 w 2073835"/>
                <a:gd name="connsiteY25-364" fmla="*/ 546229 h 1018179"/>
                <a:gd name="connsiteX26-365" fmla="*/ 1953464 w 2073835"/>
                <a:gd name="connsiteY26-366" fmla="*/ 773194 h 1018179"/>
                <a:gd name="connsiteX27-367" fmla="*/ 1925321 w 2073835"/>
                <a:gd name="connsiteY27-368" fmla="*/ 833887 h 1018179"/>
                <a:gd name="connsiteX28-369" fmla="*/ 1887788 w 2073835"/>
                <a:gd name="connsiteY28-370" fmla="*/ 889545 h 1018179"/>
                <a:gd name="connsiteX29-371" fmla="*/ 1901384 w 2073835"/>
                <a:gd name="connsiteY29-372" fmla="*/ 958383 h 1018179"/>
                <a:gd name="connsiteX30-373" fmla="*/ 1901664 w 2073835"/>
                <a:gd name="connsiteY30-374" fmla="*/ 963928 h 1018179"/>
                <a:gd name="connsiteX31-375" fmla="*/ 1911505 w 2073835"/>
                <a:gd name="connsiteY31-376" fmla="*/ 960749 h 1018179"/>
                <a:gd name="connsiteX32-377" fmla="*/ 2059875 w 2073835"/>
                <a:gd name="connsiteY32-378" fmla="*/ 818704 h 1018179"/>
                <a:gd name="connsiteX33-379" fmla="*/ 2053441 w 2073835"/>
                <a:gd name="connsiteY33-380" fmla="*/ 1018052 h 1018179"/>
                <a:gd name="connsiteX34-381" fmla="*/ 2053388 w 2073835"/>
                <a:gd name="connsiteY34-382" fmla="*/ 1018179 h 1018179"/>
                <a:gd name="connsiteX35-383" fmla="*/ 1827546 w 2073835"/>
                <a:gd name="connsiteY35-384" fmla="*/ 1018179 h 1018179"/>
                <a:gd name="connsiteX36-385" fmla="*/ 1826757 w 2073835"/>
                <a:gd name="connsiteY36-386" fmla="*/ 1011530 h 1018179"/>
                <a:gd name="connsiteX37-387" fmla="*/ 1286369 w 2073835"/>
                <a:gd name="connsiteY37-388" fmla="*/ 1011530 h 1018179"/>
                <a:gd name="connsiteX38-389" fmla="*/ 1284390 w 2073835"/>
                <a:gd name="connsiteY38-390" fmla="*/ 991895 h 1018179"/>
                <a:gd name="connsiteX39-391" fmla="*/ 993926 w 2073835"/>
                <a:gd name="connsiteY39-392" fmla="*/ 755160 h 1018179"/>
                <a:gd name="connsiteX40-393" fmla="*/ 703463 w 2073835"/>
                <a:gd name="connsiteY40-394" fmla="*/ 991895 h 1018179"/>
                <a:gd name="connsiteX41-395" fmla="*/ 701483 w 2073835"/>
                <a:gd name="connsiteY41-396" fmla="*/ 1011530 h 1018179"/>
                <a:gd name="connsiteX42-397" fmla="*/ 83785 w 2073835"/>
                <a:gd name="connsiteY42-398" fmla="*/ 1011530 h 1018179"/>
                <a:gd name="connsiteX43-399" fmla="*/ 84222 w 2073835"/>
                <a:gd name="connsiteY43-400" fmla="*/ 1002870 h 1018179"/>
                <a:gd name="connsiteX44-401" fmla="*/ 39947 w 2073835"/>
                <a:gd name="connsiteY44-402" fmla="*/ 1005608 h 1018179"/>
                <a:gd name="connsiteX45-403" fmla="*/ 1517 w 2073835"/>
                <a:gd name="connsiteY45-404" fmla="*/ 1014873 h 1018179"/>
                <a:gd name="connsiteX46-405" fmla="*/ 101434 w 2073835"/>
                <a:gd name="connsiteY46-406" fmla="*/ 882551 h 1018179"/>
                <a:gd name="connsiteX47-407" fmla="*/ 101449 w 2073835"/>
                <a:gd name="connsiteY47-408" fmla="*/ 882540 h 1018179"/>
                <a:gd name="connsiteX48-409" fmla="*/ 118438 w 2073835"/>
                <a:gd name="connsiteY48-410" fmla="*/ 796523 h 1018179"/>
                <a:gd name="connsiteX49-411" fmla="*/ 90983 w 2073835"/>
                <a:gd name="connsiteY49-412" fmla="*/ 806526 h 1018179"/>
                <a:gd name="connsiteX50-413" fmla="*/ 3409 w 2073835"/>
                <a:gd name="connsiteY50-414" fmla="*/ 852621 h 1018179"/>
                <a:gd name="connsiteX51-415" fmla="*/ 101028 w 2073835"/>
                <a:gd name="connsiteY51-416" fmla="*/ 646249 h 1018179"/>
                <a:gd name="connsiteX52-417" fmla="*/ 191411 w 2073835"/>
                <a:gd name="connsiteY52-418" fmla="*/ 592012 h 1018179"/>
                <a:gd name="connsiteX53-419" fmla="*/ 215724 w 2073835"/>
                <a:gd name="connsiteY53-420" fmla="*/ 582337 h 1018179"/>
                <a:gd name="connsiteX54-421" fmla="*/ 248732 w 2073835"/>
                <a:gd name="connsiteY54-422" fmla="*/ 530134 h 1018179"/>
                <a:gd name="connsiteX55-423" fmla="*/ 193673 w 2073835"/>
                <a:gd name="connsiteY55-424" fmla="*/ 531208 h 1018179"/>
                <a:gd name="connsiteX56-425" fmla="*/ 95890 w 2073835"/>
                <a:gd name="connsiteY56-426" fmla="*/ 546450 h 1018179"/>
                <a:gd name="connsiteX57-427" fmla="*/ 255095 w 2073835"/>
                <a:gd name="connsiteY57-428" fmla="*/ 382827 h 1018179"/>
                <a:gd name="connsiteX58-429" fmla="*/ 397175 w 2073835"/>
                <a:gd name="connsiteY58-430" fmla="*/ 358249 h 1018179"/>
                <a:gd name="connsiteX59-431" fmla="*/ 404243 w 2073835"/>
                <a:gd name="connsiteY59-432" fmla="*/ 358551 h 1018179"/>
                <a:gd name="connsiteX60-433" fmla="*/ 449181 w 2073835"/>
                <a:gd name="connsiteY60-434" fmla="*/ 324533 h 1018179"/>
                <a:gd name="connsiteX61-435" fmla="*/ 440910 w 2073835"/>
                <a:gd name="connsiteY61-436" fmla="*/ 321817 h 1018179"/>
                <a:gd name="connsiteX62-437" fmla="*/ 284963 w 2073835"/>
                <a:gd name="connsiteY62-438" fmla="*/ 293776 h 1018179"/>
                <a:gd name="connsiteX63-439" fmla="*/ 483374 w 2073835"/>
                <a:gd name="connsiteY63-440" fmla="*/ 180851 h 1018179"/>
                <a:gd name="connsiteX64-441" fmla="*/ 644966 w 2073835"/>
                <a:gd name="connsiteY64-442" fmla="*/ 201719 h 1018179"/>
                <a:gd name="connsiteX65-443" fmla="*/ 654610 w 2073835"/>
                <a:gd name="connsiteY65-444" fmla="*/ 205195 h 1018179"/>
                <a:gd name="connsiteX66-445" fmla="*/ 659458 w 2073835"/>
                <a:gd name="connsiteY66-446" fmla="*/ 202751 h 1018179"/>
                <a:gd name="connsiteX67-447" fmla="*/ 693065 w 2073835"/>
                <a:gd name="connsiteY67-448" fmla="*/ 191267 h 1018179"/>
                <a:gd name="connsiteX68-449" fmla="*/ 667080 w 2073835"/>
                <a:gd name="connsiteY68-450" fmla="*/ 172930 h 1018179"/>
                <a:gd name="connsiteX69-451" fmla="*/ 526180 w 2073835"/>
                <a:gd name="connsiteY69-452" fmla="*/ 100454 h 1018179"/>
                <a:gd name="connsiteX70-453" fmla="*/ 683757 w 2073835"/>
                <a:gd name="connsiteY70-454" fmla="*/ 48863 h 1018179"/>
                <a:gd name="connsiteX71-455" fmla="*/ 748960 w 2073835"/>
                <a:gd name="connsiteY71-456" fmla="*/ 50577 h 1018179"/>
                <a:gd name="connsiteX72-457" fmla="*/ 881341 w 2073835"/>
                <a:gd name="connsiteY72-458" fmla="*/ 107728 h 1018179"/>
                <a:gd name="connsiteX73-459" fmla="*/ 929904 w 2073835"/>
                <a:gd name="connsiteY73-460" fmla="*/ 142511 h 1018179"/>
                <a:gd name="connsiteX74-461" fmla="*/ 971678 w 2073835"/>
                <a:gd name="connsiteY74-462" fmla="*/ 140534 h 1018179"/>
                <a:gd name="connsiteX75-463" fmla="*/ 960141 w 2073835"/>
                <a:gd name="connsiteY75-464" fmla="*/ 125282 h 1018179"/>
                <a:gd name="connsiteX76-465" fmla="*/ 847922 w 2073835"/>
                <a:gd name="connsiteY76-466" fmla="*/ 13423 h 1018179"/>
                <a:gd name="connsiteX77-467" fmla="*/ 941222 w 2073835"/>
                <a:gd name="connsiteY77-468" fmla="*/ 1295 h 1018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 ang="0">
                  <a:pos x="connsiteX42-85" y="connsiteY42-86"/>
                </a:cxn>
                <a:cxn ang="0">
                  <a:pos x="connsiteX43-87" y="connsiteY43-88"/>
                </a:cxn>
                <a:cxn ang="0">
                  <a:pos x="connsiteX44-89" y="connsiteY44-90"/>
                </a:cxn>
                <a:cxn ang="0">
                  <a:pos x="connsiteX45-91" y="connsiteY45-92"/>
                </a:cxn>
                <a:cxn ang="0">
                  <a:pos x="connsiteX46-93" y="connsiteY46-94"/>
                </a:cxn>
                <a:cxn ang="0">
                  <a:pos x="connsiteX47-95" y="connsiteY47-96"/>
                </a:cxn>
                <a:cxn ang="0">
                  <a:pos x="connsiteX48-97" y="connsiteY48-98"/>
                </a:cxn>
                <a:cxn ang="0">
                  <a:pos x="connsiteX49-99" y="connsiteY49-100"/>
                </a:cxn>
                <a:cxn ang="0">
                  <a:pos x="connsiteX50-101" y="connsiteY50-102"/>
                </a:cxn>
                <a:cxn ang="0">
                  <a:pos x="connsiteX51-103" y="connsiteY51-104"/>
                </a:cxn>
                <a:cxn ang="0">
                  <a:pos x="connsiteX52-105" y="connsiteY52-106"/>
                </a:cxn>
                <a:cxn ang="0">
                  <a:pos x="connsiteX53-107" y="connsiteY53-108"/>
                </a:cxn>
                <a:cxn ang="0">
                  <a:pos x="connsiteX54-109" y="connsiteY54-110"/>
                </a:cxn>
                <a:cxn ang="0">
                  <a:pos x="connsiteX55-111" y="connsiteY55-112"/>
                </a:cxn>
                <a:cxn ang="0">
                  <a:pos x="connsiteX56-113" y="connsiteY56-114"/>
                </a:cxn>
                <a:cxn ang="0">
                  <a:pos x="connsiteX57-115" y="connsiteY57-116"/>
                </a:cxn>
                <a:cxn ang="0">
                  <a:pos x="connsiteX58-117" y="connsiteY58-118"/>
                </a:cxn>
                <a:cxn ang="0">
                  <a:pos x="connsiteX59-119" y="connsiteY59-120"/>
                </a:cxn>
                <a:cxn ang="0">
                  <a:pos x="connsiteX60-121" y="connsiteY60-122"/>
                </a:cxn>
                <a:cxn ang="0">
                  <a:pos x="connsiteX61-123" y="connsiteY61-124"/>
                </a:cxn>
                <a:cxn ang="0">
                  <a:pos x="connsiteX62-125" y="connsiteY62-126"/>
                </a:cxn>
                <a:cxn ang="0">
                  <a:pos x="connsiteX63-127" y="connsiteY63-128"/>
                </a:cxn>
                <a:cxn ang="0">
                  <a:pos x="connsiteX64-129" y="connsiteY64-130"/>
                </a:cxn>
                <a:cxn ang="0">
                  <a:pos x="connsiteX65-131" y="connsiteY65-132"/>
                </a:cxn>
                <a:cxn ang="0">
                  <a:pos x="connsiteX66-133" y="connsiteY66-134"/>
                </a:cxn>
                <a:cxn ang="0">
                  <a:pos x="connsiteX67-135" y="connsiteY67-136"/>
                </a:cxn>
                <a:cxn ang="0">
                  <a:pos x="connsiteX68-137" y="connsiteY68-138"/>
                </a:cxn>
                <a:cxn ang="0">
                  <a:pos x="connsiteX69-139" y="connsiteY69-140"/>
                </a:cxn>
                <a:cxn ang="0">
                  <a:pos x="connsiteX70-141" y="connsiteY70-142"/>
                </a:cxn>
                <a:cxn ang="0">
                  <a:pos x="connsiteX71-143" y="connsiteY71-144"/>
                </a:cxn>
                <a:cxn ang="0">
                  <a:pos x="connsiteX72-145" y="connsiteY72-146"/>
                </a:cxn>
                <a:cxn ang="0">
                  <a:pos x="connsiteX73-147" y="connsiteY73-148"/>
                </a:cxn>
                <a:cxn ang="0">
                  <a:pos x="connsiteX74-149" y="connsiteY74-150"/>
                </a:cxn>
                <a:cxn ang="0">
                  <a:pos x="connsiteX75-151" y="connsiteY75-152"/>
                </a:cxn>
                <a:cxn ang="0">
                  <a:pos x="connsiteX76-153" y="connsiteY76-154"/>
                </a:cxn>
                <a:cxn ang="0">
                  <a:pos x="connsiteX77-155" y="connsiteY77-156"/>
                </a:cxn>
              </a:cxnLst>
              <a:rect l="l" t="t" r="r" b="b"/>
              <a:pathLst>
                <a:path w="2073835" h="1018179">
                  <a:moveTo>
                    <a:pt x="941222" y="1295"/>
                  </a:moveTo>
                  <a:cubicBezTo>
                    <a:pt x="988502" y="4884"/>
                    <a:pt x="1042582" y="15877"/>
                    <a:pt x="1075324" y="33590"/>
                  </a:cubicBezTo>
                  <a:cubicBezTo>
                    <a:pt x="1108067" y="51303"/>
                    <a:pt x="1150410" y="89527"/>
                    <a:pt x="1184084" y="128259"/>
                  </a:cubicBezTo>
                  <a:lnTo>
                    <a:pt x="1212920" y="166945"/>
                  </a:lnTo>
                  <a:lnTo>
                    <a:pt x="1242709" y="174112"/>
                  </a:lnTo>
                  <a:lnTo>
                    <a:pt x="1238958" y="157124"/>
                  </a:lnTo>
                  <a:cubicBezTo>
                    <a:pt x="1225363" y="102775"/>
                    <a:pt x="1202918" y="31293"/>
                    <a:pt x="1183625" y="8652"/>
                  </a:cubicBezTo>
                  <a:cubicBezTo>
                    <a:pt x="1186124" y="6526"/>
                    <a:pt x="1190398" y="5769"/>
                    <a:pt x="1196051" y="6190"/>
                  </a:cubicBezTo>
                  <a:cubicBezTo>
                    <a:pt x="1235619" y="9136"/>
                    <a:pt x="1342742" y="69763"/>
                    <a:pt x="1381889" y="121834"/>
                  </a:cubicBezTo>
                  <a:cubicBezTo>
                    <a:pt x="1404259" y="151591"/>
                    <a:pt x="1426798" y="203993"/>
                    <a:pt x="1441247" y="253240"/>
                  </a:cubicBezTo>
                  <a:lnTo>
                    <a:pt x="1442778" y="260415"/>
                  </a:lnTo>
                  <a:lnTo>
                    <a:pt x="1476284" y="277306"/>
                  </a:lnTo>
                  <a:lnTo>
                    <a:pt x="1497407" y="262750"/>
                  </a:lnTo>
                  <a:cubicBezTo>
                    <a:pt x="1496959" y="206727"/>
                    <a:pt x="1491931" y="131974"/>
                    <a:pt x="1478496" y="105434"/>
                  </a:cubicBezTo>
                  <a:cubicBezTo>
                    <a:pt x="1501933" y="93596"/>
                    <a:pt x="1615120" y="193665"/>
                    <a:pt x="1644628" y="262020"/>
                  </a:cubicBezTo>
                  <a:cubicBezTo>
                    <a:pt x="1659383" y="296197"/>
                    <a:pt x="1668983" y="352427"/>
                    <a:pt x="1671460" y="403691"/>
                  </a:cubicBezTo>
                  <a:lnTo>
                    <a:pt x="1670350" y="445054"/>
                  </a:lnTo>
                  <a:lnTo>
                    <a:pt x="1694126" y="470904"/>
                  </a:lnTo>
                  <a:lnTo>
                    <a:pt x="1707195" y="443083"/>
                  </a:lnTo>
                  <a:cubicBezTo>
                    <a:pt x="1728416" y="391232"/>
                    <a:pt x="1745995" y="333637"/>
                    <a:pt x="1743850" y="303968"/>
                  </a:cubicBezTo>
                  <a:cubicBezTo>
                    <a:pt x="1770041" y="302098"/>
                    <a:pt x="1835805" y="438115"/>
                    <a:pt x="1836628" y="512562"/>
                  </a:cubicBezTo>
                  <a:cubicBezTo>
                    <a:pt x="1836937" y="540480"/>
                    <a:pt x="1829781" y="578721"/>
                    <a:pt x="1818797" y="616449"/>
                  </a:cubicBezTo>
                  <a:lnTo>
                    <a:pt x="1809330" y="643932"/>
                  </a:lnTo>
                  <a:lnTo>
                    <a:pt x="1835289" y="688763"/>
                  </a:lnTo>
                  <a:lnTo>
                    <a:pt x="1841046" y="678131"/>
                  </a:lnTo>
                  <a:cubicBezTo>
                    <a:pt x="1877090" y="635241"/>
                    <a:pt x="1921818" y="575135"/>
                    <a:pt x="1928839" y="546229"/>
                  </a:cubicBezTo>
                  <a:cubicBezTo>
                    <a:pt x="1954349" y="552449"/>
                    <a:pt x="1975421" y="702052"/>
                    <a:pt x="1953464" y="773194"/>
                  </a:cubicBezTo>
                  <a:cubicBezTo>
                    <a:pt x="1947975" y="790979"/>
                    <a:pt x="1937925" y="812119"/>
                    <a:pt x="1925321" y="833887"/>
                  </a:cubicBezTo>
                  <a:lnTo>
                    <a:pt x="1887788" y="889545"/>
                  </a:lnTo>
                  <a:lnTo>
                    <a:pt x="1901384" y="958383"/>
                  </a:lnTo>
                  <a:cubicBezTo>
                    <a:pt x="1901477" y="960231"/>
                    <a:pt x="1901571" y="962080"/>
                    <a:pt x="1901664" y="963928"/>
                  </a:cubicBezTo>
                  <a:lnTo>
                    <a:pt x="1911505" y="960749"/>
                  </a:lnTo>
                  <a:cubicBezTo>
                    <a:pt x="1950867" y="932901"/>
                    <a:pt x="2043479" y="854818"/>
                    <a:pt x="2059875" y="818704"/>
                  </a:cubicBezTo>
                  <a:cubicBezTo>
                    <a:pt x="2080786" y="828219"/>
                    <a:pt x="2077854" y="944947"/>
                    <a:pt x="2053441" y="1018052"/>
                  </a:cubicBezTo>
                  <a:cubicBezTo>
                    <a:pt x="2053423" y="1018094"/>
                    <a:pt x="2053406" y="1018137"/>
                    <a:pt x="2053388" y="1018179"/>
                  </a:cubicBezTo>
                  <a:lnTo>
                    <a:pt x="1827546" y="1018179"/>
                  </a:lnTo>
                  <a:lnTo>
                    <a:pt x="1826757" y="1011530"/>
                  </a:lnTo>
                  <a:lnTo>
                    <a:pt x="1286369" y="1011530"/>
                  </a:lnTo>
                  <a:lnTo>
                    <a:pt x="1284390" y="991895"/>
                  </a:lnTo>
                  <a:cubicBezTo>
                    <a:pt x="1256743" y="856791"/>
                    <a:pt x="1137203" y="755160"/>
                    <a:pt x="993926" y="755160"/>
                  </a:cubicBezTo>
                  <a:cubicBezTo>
                    <a:pt x="850649" y="755160"/>
                    <a:pt x="731109" y="856791"/>
                    <a:pt x="703463" y="991895"/>
                  </a:cubicBezTo>
                  <a:lnTo>
                    <a:pt x="701483" y="1011530"/>
                  </a:lnTo>
                  <a:lnTo>
                    <a:pt x="83785" y="1011530"/>
                  </a:lnTo>
                  <a:cubicBezTo>
                    <a:pt x="83931" y="1008643"/>
                    <a:pt x="84076" y="1005757"/>
                    <a:pt x="84222" y="1002870"/>
                  </a:cubicBezTo>
                  <a:lnTo>
                    <a:pt x="39947" y="1005608"/>
                  </a:lnTo>
                  <a:cubicBezTo>
                    <a:pt x="23769" y="1007454"/>
                    <a:pt x="10305" y="1010281"/>
                    <a:pt x="1517" y="1014873"/>
                  </a:cubicBezTo>
                  <a:cubicBezTo>
                    <a:pt x="-7588" y="997412"/>
                    <a:pt x="45598" y="928657"/>
                    <a:pt x="101434" y="882551"/>
                  </a:cubicBezTo>
                  <a:cubicBezTo>
                    <a:pt x="101439" y="882547"/>
                    <a:pt x="101444" y="882544"/>
                    <a:pt x="101449" y="882540"/>
                  </a:cubicBezTo>
                  <a:lnTo>
                    <a:pt x="118438" y="796523"/>
                  </a:lnTo>
                  <a:lnTo>
                    <a:pt x="90983" y="806526"/>
                  </a:lnTo>
                  <a:cubicBezTo>
                    <a:pt x="53068" y="821590"/>
                    <a:pt x="17471" y="838638"/>
                    <a:pt x="3409" y="852621"/>
                  </a:cubicBezTo>
                  <a:cubicBezTo>
                    <a:pt x="-15089" y="833988"/>
                    <a:pt x="45130" y="695427"/>
                    <a:pt x="101028" y="646249"/>
                  </a:cubicBezTo>
                  <a:cubicBezTo>
                    <a:pt x="121991" y="627807"/>
                    <a:pt x="155646" y="608291"/>
                    <a:pt x="191411" y="592012"/>
                  </a:cubicBezTo>
                  <a:lnTo>
                    <a:pt x="215724" y="582337"/>
                  </a:lnTo>
                  <a:lnTo>
                    <a:pt x="248732" y="530134"/>
                  </a:lnTo>
                  <a:lnTo>
                    <a:pt x="193673" y="531208"/>
                  </a:lnTo>
                  <a:cubicBezTo>
                    <a:pt x="152922" y="533178"/>
                    <a:pt x="113723" y="537776"/>
                    <a:pt x="95890" y="546450"/>
                  </a:cubicBezTo>
                  <a:cubicBezTo>
                    <a:pt x="84425" y="522829"/>
                    <a:pt x="186280" y="411246"/>
                    <a:pt x="255095" y="382827"/>
                  </a:cubicBezTo>
                  <a:cubicBezTo>
                    <a:pt x="289503" y="368617"/>
                    <a:pt x="345879" y="359912"/>
                    <a:pt x="397175" y="358249"/>
                  </a:cubicBezTo>
                  <a:lnTo>
                    <a:pt x="404243" y="358551"/>
                  </a:lnTo>
                  <a:lnTo>
                    <a:pt x="449181" y="324533"/>
                  </a:lnTo>
                  <a:lnTo>
                    <a:pt x="440910" y="321817"/>
                  </a:lnTo>
                  <a:cubicBezTo>
                    <a:pt x="387218" y="305821"/>
                    <a:pt x="314275" y="288712"/>
                    <a:pt x="284963" y="293776"/>
                  </a:cubicBezTo>
                  <a:cubicBezTo>
                    <a:pt x="280515" y="267898"/>
                    <a:pt x="409371" y="189023"/>
                    <a:pt x="483374" y="180851"/>
                  </a:cubicBezTo>
                  <a:cubicBezTo>
                    <a:pt x="525001" y="176254"/>
                    <a:pt x="591399" y="186076"/>
                    <a:pt x="644966" y="201719"/>
                  </a:cubicBezTo>
                  <a:lnTo>
                    <a:pt x="654610" y="205195"/>
                  </a:lnTo>
                  <a:lnTo>
                    <a:pt x="659458" y="202751"/>
                  </a:lnTo>
                  <a:lnTo>
                    <a:pt x="693065" y="191267"/>
                  </a:lnTo>
                  <a:lnTo>
                    <a:pt x="667080" y="172930"/>
                  </a:lnTo>
                  <a:cubicBezTo>
                    <a:pt x="620425" y="141914"/>
                    <a:pt x="555690" y="104196"/>
                    <a:pt x="526180" y="100454"/>
                  </a:cubicBezTo>
                  <a:cubicBezTo>
                    <a:pt x="528673" y="80919"/>
                    <a:pt x="611592" y="54837"/>
                    <a:pt x="683757" y="48863"/>
                  </a:cubicBezTo>
                  <a:cubicBezTo>
                    <a:pt x="707812" y="46871"/>
                    <a:pt x="730673" y="47114"/>
                    <a:pt x="748960" y="50577"/>
                  </a:cubicBezTo>
                  <a:cubicBezTo>
                    <a:pt x="785536" y="57505"/>
                    <a:pt x="837491" y="81058"/>
                    <a:pt x="881341" y="107728"/>
                  </a:cubicBezTo>
                  <a:lnTo>
                    <a:pt x="929904" y="142511"/>
                  </a:lnTo>
                  <a:lnTo>
                    <a:pt x="971678" y="140534"/>
                  </a:lnTo>
                  <a:lnTo>
                    <a:pt x="960141" y="125282"/>
                  </a:lnTo>
                  <a:cubicBezTo>
                    <a:pt x="925115" y="81557"/>
                    <a:pt x="874900" y="25954"/>
                    <a:pt x="847922" y="13423"/>
                  </a:cubicBezTo>
                  <a:cubicBezTo>
                    <a:pt x="853462" y="1521"/>
                    <a:pt x="893941" y="-2294"/>
                    <a:pt x="941222" y="1295"/>
                  </a:cubicBezTo>
                  <a:close/>
                </a:path>
              </a:pathLst>
            </a:cu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900" dirty="0">
                  <a:solidFill>
                    <a:srgbClr val="FF7F7F"/>
                  </a:solidFill>
                  <a:latin typeface="微软雅黑" panose="020B0503020204020204" charset="-122"/>
                  <a:ea typeface="微软雅黑" panose="020B0503020204020204" charset="-122"/>
                </a:rPr>
                <a:t>            </a:t>
              </a:r>
              <a:r>
                <a:rPr lang="en-US" altLang="zh-CN" sz="900" dirty="0">
                  <a:solidFill>
                    <a:srgbClr val="FF7F7F"/>
                  </a:solidFill>
                  <a:latin typeface="微软雅黑" panose="020B0503020204020204" charset="-122"/>
                  <a:ea typeface="微软雅黑" panose="020B0503020204020204" charset="-122"/>
                </a:rPr>
                <a:t>  </a:t>
              </a:r>
              <a:r>
                <a:rPr lang="en-US" altLang="zh-CN" sz="1600" b="1" dirty="0">
                  <a:solidFill>
                    <a:schemeClr val="tx1"/>
                  </a:solidFill>
                  <a:latin typeface="微软雅黑" panose="020B0503020204020204" charset="-122"/>
                  <a:ea typeface="微软雅黑" panose="020B0503020204020204" charset="-122"/>
                </a:rPr>
                <a:t>知识目标</a:t>
              </a:r>
              <a:endParaRPr lang="en-US" altLang="zh-CN" sz="1600" b="1" dirty="0">
                <a:solidFill>
                  <a:schemeClr val="tx1"/>
                </a:solidFill>
                <a:latin typeface="微软雅黑" panose="020B0503020204020204" charset="-122"/>
                <a:ea typeface="微软雅黑" panose="020B0503020204020204" charset="-122"/>
              </a:endParaRPr>
            </a:p>
          </p:txBody>
        </p:sp>
        <p:sp>
          <p:nvSpPr>
            <p:cNvPr id="24" name="矩形 23"/>
            <p:cNvSpPr/>
            <p:nvPr/>
          </p:nvSpPr>
          <p:spPr>
            <a:xfrm>
              <a:off x="963184" y="2007077"/>
              <a:ext cx="2817600" cy="1598163"/>
            </a:xfrm>
            <a:prstGeom prst="rect">
              <a:avLst/>
            </a:prstGeom>
            <a:solidFill>
              <a:schemeClr val="bg1">
                <a:lumMod val="9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900" dirty="0">
                <a:solidFill>
                  <a:schemeClr val="tx1"/>
                </a:solidFill>
                <a:latin typeface="微软雅黑" panose="020B0503020204020204" charset="-122"/>
                <a:ea typeface="微软雅黑" panose="020B0503020204020204" charset="-122"/>
              </a:endParaRPr>
            </a:p>
          </p:txBody>
        </p:sp>
        <p:grpSp>
          <p:nvGrpSpPr>
            <p:cNvPr id="25" name="组合 15"/>
            <p:cNvGrpSpPr/>
            <p:nvPr/>
          </p:nvGrpSpPr>
          <p:grpSpPr>
            <a:xfrm>
              <a:off x="2267162" y="3455784"/>
              <a:ext cx="182960" cy="1278056"/>
              <a:chOff x="6038577" y="2302601"/>
              <a:chExt cx="130628" cy="975087"/>
            </a:xfrm>
          </p:grpSpPr>
          <p:cxnSp>
            <p:nvCxnSpPr>
              <p:cNvPr id="26" name="直接连接符 25"/>
              <p:cNvCxnSpPr>
                <a:endCxn id="27" idx="0"/>
              </p:cNvCxnSpPr>
              <p:nvPr/>
            </p:nvCxnSpPr>
            <p:spPr>
              <a:xfrm flipH="1">
                <a:off x="6103891" y="2302601"/>
                <a:ext cx="5988" cy="844459"/>
              </a:xfrm>
              <a:prstGeom prst="line">
                <a:avLst/>
              </a:prstGeom>
              <a:gradFill flip="none" rotWithShape="1">
                <a:gsLst>
                  <a:gs pos="17000">
                    <a:srgbClr val="00B0F0">
                      <a:shade val="30000"/>
                      <a:satMod val="115000"/>
                    </a:srgbClr>
                  </a:gs>
                  <a:gs pos="56000">
                    <a:srgbClr val="00B0F0">
                      <a:shade val="67500"/>
                      <a:satMod val="115000"/>
                    </a:srgbClr>
                  </a:gs>
                  <a:gs pos="100000">
                    <a:srgbClr val="00B0F0">
                      <a:shade val="100000"/>
                      <a:satMod val="115000"/>
                    </a:srgbClr>
                  </a:gs>
                </a:gsLst>
                <a:lin ang="600000" scaled="0"/>
                <a:tileRect/>
              </a:gradFill>
              <a:ln w="3175">
                <a:solidFill>
                  <a:srgbClr val="FF7F7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27" name="椭圆 26"/>
              <p:cNvSpPr/>
              <p:nvPr/>
            </p:nvSpPr>
            <p:spPr>
              <a:xfrm>
                <a:off x="6038577" y="3147060"/>
                <a:ext cx="130628" cy="130628"/>
              </a:xfrm>
              <a:prstGeom prst="ellipse">
                <a:avLst/>
              </a:prstGeom>
              <a:solidFill>
                <a:schemeClr val="bg1">
                  <a:lumMod val="9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900">
                  <a:solidFill>
                    <a:schemeClr val="tx1"/>
                  </a:solidFill>
                  <a:latin typeface="微软雅黑" panose="020B0503020204020204" charset="-122"/>
                  <a:ea typeface="微软雅黑" panose="020B0503020204020204" charset="-122"/>
                </a:endParaRPr>
              </a:p>
            </p:txBody>
          </p:sp>
        </p:grpSp>
        <p:sp>
          <p:nvSpPr>
            <p:cNvPr id="43" name="文本框 14"/>
            <p:cNvSpPr txBox="1"/>
            <p:nvPr/>
          </p:nvSpPr>
          <p:spPr>
            <a:xfrm>
              <a:off x="891426" y="2073219"/>
              <a:ext cx="2930972" cy="1463669"/>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5000"/>
                </a:lnSpc>
                <a:spcBef>
                  <a:spcPct val="0"/>
                </a:spcBef>
                <a:spcAft>
                  <a:spcPct val="0"/>
                </a:spcAft>
              </a:pPr>
              <a:r>
                <a:rPr lang="zh-CN" altLang="en-US" sz="1000" dirty="0">
                  <a:solidFill>
                    <a:schemeClr val="tx1">
                      <a:lumMod val="50000"/>
                      <a:lumOff val="50000"/>
                    </a:schemeClr>
                  </a:solidFill>
                  <a:latin typeface="微软雅黑" panose="020B0503020204020204" charset="-122"/>
                  <a:ea typeface="微软雅黑" panose="020B0503020204020204" charset="-122"/>
                  <a:sym typeface="Gill Sans" charset="0"/>
                </a:rPr>
                <a:t>◇ </a:t>
              </a:r>
              <a:r>
                <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rPr>
                <a:t>掌握消毒、灭菌的概念，并能进行区分</a:t>
              </a:r>
              <a:endPar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endParaRPr>
            </a:p>
            <a:p>
              <a:pPr fontAlgn="base">
                <a:lnSpc>
                  <a:spcPct val="125000"/>
                </a:lnSpc>
                <a:spcBef>
                  <a:spcPct val="0"/>
                </a:spcBef>
                <a:spcAft>
                  <a:spcPct val="0"/>
                </a:spcAft>
              </a:pPr>
              <a:r>
                <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rPr>
                <a:t>◇掌握紫外线灯消毒的目的、操作流程与注意事项</a:t>
              </a:r>
              <a:endPar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endParaRPr>
            </a:p>
            <a:p>
              <a:pPr fontAlgn="base">
                <a:lnSpc>
                  <a:spcPct val="125000"/>
                </a:lnSpc>
                <a:spcBef>
                  <a:spcPct val="0"/>
                </a:spcBef>
                <a:spcAft>
                  <a:spcPct val="0"/>
                </a:spcAft>
              </a:pPr>
              <a:r>
                <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rPr>
                <a:t>◇了解常用的防护物品</a:t>
              </a:r>
              <a:endPar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endParaRPr>
            </a:p>
            <a:p>
              <a:pPr fontAlgn="base">
                <a:lnSpc>
                  <a:spcPct val="125000"/>
                </a:lnSpc>
                <a:spcBef>
                  <a:spcPct val="0"/>
                </a:spcBef>
                <a:spcAft>
                  <a:spcPct val="0"/>
                </a:spcAft>
              </a:pPr>
              <a:r>
                <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rPr>
                <a:t>◇ 理解隔离的目的</a:t>
              </a:r>
              <a:endPar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endParaRPr>
            </a:p>
            <a:p>
              <a:pPr fontAlgn="base">
                <a:lnSpc>
                  <a:spcPct val="125000"/>
                </a:lnSpc>
                <a:spcBef>
                  <a:spcPct val="0"/>
                </a:spcBef>
                <a:spcAft>
                  <a:spcPct val="0"/>
                </a:spcAft>
              </a:pPr>
              <a:r>
                <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rPr>
                <a:t>◇ 掌握化学消毒剂使用的目的</a:t>
              </a:r>
              <a:r>
                <a:rPr lang="zh-CN" altLang="en-US" sz="1000" dirty="0">
                  <a:solidFill>
                    <a:schemeClr val="tx1">
                      <a:lumMod val="50000"/>
                      <a:lumOff val="50000"/>
                    </a:schemeClr>
                  </a:solidFill>
                  <a:latin typeface="微软雅黑" panose="020B0503020204020204" charset="-122"/>
                  <a:ea typeface="微软雅黑" panose="020B0503020204020204" charset="-122"/>
                  <a:sym typeface="Gill Sans" charset="0"/>
                </a:rPr>
                <a:t>、</a:t>
              </a:r>
              <a:r>
                <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rPr>
                <a:t>操作流程与注意事项</a:t>
              </a:r>
              <a:endPar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endParaRPr>
            </a:p>
          </p:txBody>
        </p:sp>
      </p:grpSp>
      <p:grpSp>
        <p:nvGrpSpPr>
          <p:cNvPr id="30" name="组合 3"/>
          <p:cNvGrpSpPr/>
          <p:nvPr/>
        </p:nvGrpSpPr>
        <p:grpSpPr>
          <a:xfrm>
            <a:off x="3545205" y="702310"/>
            <a:ext cx="2178215" cy="3978910"/>
            <a:chOff x="4726519" y="1998813"/>
            <a:chExt cx="2904655" cy="3676274"/>
          </a:xfrm>
        </p:grpSpPr>
        <p:sp>
          <p:nvSpPr>
            <p:cNvPr id="31" name="任意多边形 30"/>
            <p:cNvSpPr/>
            <p:nvPr/>
          </p:nvSpPr>
          <p:spPr>
            <a:xfrm>
              <a:off x="4726519" y="4340550"/>
              <a:ext cx="2904655" cy="1334537"/>
            </a:xfrm>
            <a:custGeom>
              <a:avLst/>
              <a:gdLst>
                <a:gd name="connsiteX0" fmla="*/ 941222 w 2073835"/>
                <a:gd name="connsiteY0" fmla="*/ 1295 h 1018179"/>
                <a:gd name="connsiteX1" fmla="*/ 1075324 w 2073835"/>
                <a:gd name="connsiteY1" fmla="*/ 33590 h 1018179"/>
                <a:gd name="connsiteX2" fmla="*/ 1184084 w 2073835"/>
                <a:gd name="connsiteY2" fmla="*/ 128259 h 1018179"/>
                <a:gd name="connsiteX3" fmla="*/ 1212920 w 2073835"/>
                <a:gd name="connsiteY3" fmla="*/ 166945 h 1018179"/>
                <a:gd name="connsiteX4" fmla="*/ 1242709 w 2073835"/>
                <a:gd name="connsiteY4" fmla="*/ 174112 h 1018179"/>
                <a:gd name="connsiteX5" fmla="*/ 1238958 w 2073835"/>
                <a:gd name="connsiteY5" fmla="*/ 157124 h 1018179"/>
                <a:gd name="connsiteX6" fmla="*/ 1183625 w 2073835"/>
                <a:gd name="connsiteY6" fmla="*/ 8652 h 1018179"/>
                <a:gd name="connsiteX7" fmla="*/ 1196051 w 2073835"/>
                <a:gd name="connsiteY7" fmla="*/ 6190 h 1018179"/>
                <a:gd name="connsiteX8" fmla="*/ 1381889 w 2073835"/>
                <a:gd name="connsiteY8" fmla="*/ 121834 h 1018179"/>
                <a:gd name="connsiteX9" fmla="*/ 1441247 w 2073835"/>
                <a:gd name="connsiteY9" fmla="*/ 253240 h 1018179"/>
                <a:gd name="connsiteX10" fmla="*/ 1442778 w 2073835"/>
                <a:gd name="connsiteY10" fmla="*/ 260415 h 1018179"/>
                <a:gd name="connsiteX11" fmla="*/ 1476284 w 2073835"/>
                <a:gd name="connsiteY11" fmla="*/ 277306 h 1018179"/>
                <a:gd name="connsiteX12" fmla="*/ 1496812 w 2073835"/>
                <a:gd name="connsiteY12" fmla="*/ 292846 h 1018179"/>
                <a:gd name="connsiteX13" fmla="*/ 1497407 w 2073835"/>
                <a:gd name="connsiteY13" fmla="*/ 262750 h 1018179"/>
                <a:gd name="connsiteX14" fmla="*/ 1478496 w 2073835"/>
                <a:gd name="connsiteY14" fmla="*/ 105434 h 1018179"/>
                <a:gd name="connsiteX15" fmla="*/ 1644628 w 2073835"/>
                <a:gd name="connsiteY15" fmla="*/ 262020 h 1018179"/>
                <a:gd name="connsiteX16" fmla="*/ 1671460 w 2073835"/>
                <a:gd name="connsiteY16" fmla="*/ 403691 h 1018179"/>
                <a:gd name="connsiteX17" fmla="*/ 1670350 w 2073835"/>
                <a:gd name="connsiteY17" fmla="*/ 445054 h 1018179"/>
                <a:gd name="connsiteX18" fmla="*/ 1694126 w 2073835"/>
                <a:gd name="connsiteY18" fmla="*/ 470904 h 1018179"/>
                <a:gd name="connsiteX19" fmla="*/ 1700545 w 2073835"/>
                <a:gd name="connsiteY19" fmla="*/ 456384 h 1018179"/>
                <a:gd name="connsiteX20" fmla="*/ 1743850 w 2073835"/>
                <a:gd name="connsiteY20" fmla="*/ 303968 h 1018179"/>
                <a:gd name="connsiteX21" fmla="*/ 1836628 w 2073835"/>
                <a:gd name="connsiteY21" fmla="*/ 512562 h 1018179"/>
                <a:gd name="connsiteX22" fmla="*/ 1818797 w 2073835"/>
                <a:gd name="connsiteY22" fmla="*/ 616449 h 1018179"/>
                <a:gd name="connsiteX23" fmla="*/ 1809330 w 2073835"/>
                <a:gd name="connsiteY23" fmla="*/ 643932 h 1018179"/>
                <a:gd name="connsiteX24" fmla="*/ 1828639 w 2073835"/>
                <a:gd name="connsiteY24" fmla="*/ 692088 h 1018179"/>
                <a:gd name="connsiteX25" fmla="*/ 1841046 w 2073835"/>
                <a:gd name="connsiteY25" fmla="*/ 678131 h 1018179"/>
                <a:gd name="connsiteX26" fmla="*/ 1928839 w 2073835"/>
                <a:gd name="connsiteY26" fmla="*/ 546229 h 1018179"/>
                <a:gd name="connsiteX27" fmla="*/ 1953464 w 2073835"/>
                <a:gd name="connsiteY27" fmla="*/ 773194 h 1018179"/>
                <a:gd name="connsiteX28" fmla="*/ 1925321 w 2073835"/>
                <a:gd name="connsiteY28" fmla="*/ 833887 h 1018179"/>
                <a:gd name="connsiteX29" fmla="*/ 1887788 w 2073835"/>
                <a:gd name="connsiteY29" fmla="*/ 889545 h 1018179"/>
                <a:gd name="connsiteX30" fmla="*/ 1901384 w 2073835"/>
                <a:gd name="connsiteY30" fmla="*/ 958383 h 1018179"/>
                <a:gd name="connsiteX31" fmla="*/ 1901664 w 2073835"/>
                <a:gd name="connsiteY31" fmla="*/ 963928 h 1018179"/>
                <a:gd name="connsiteX32" fmla="*/ 1911505 w 2073835"/>
                <a:gd name="connsiteY32" fmla="*/ 960749 h 1018179"/>
                <a:gd name="connsiteX33" fmla="*/ 2059875 w 2073835"/>
                <a:gd name="connsiteY33" fmla="*/ 818704 h 1018179"/>
                <a:gd name="connsiteX34" fmla="*/ 2053441 w 2073835"/>
                <a:gd name="connsiteY34" fmla="*/ 1018052 h 1018179"/>
                <a:gd name="connsiteX35" fmla="*/ 2053388 w 2073835"/>
                <a:gd name="connsiteY35" fmla="*/ 1018179 h 1018179"/>
                <a:gd name="connsiteX36" fmla="*/ 1827546 w 2073835"/>
                <a:gd name="connsiteY36" fmla="*/ 1018179 h 1018179"/>
                <a:gd name="connsiteX37" fmla="*/ 1826757 w 2073835"/>
                <a:gd name="connsiteY37" fmla="*/ 1011530 h 1018179"/>
                <a:gd name="connsiteX38" fmla="*/ 1286369 w 2073835"/>
                <a:gd name="connsiteY38" fmla="*/ 1011530 h 1018179"/>
                <a:gd name="connsiteX39" fmla="*/ 1284390 w 2073835"/>
                <a:gd name="connsiteY39" fmla="*/ 991895 h 1018179"/>
                <a:gd name="connsiteX40" fmla="*/ 993926 w 2073835"/>
                <a:gd name="connsiteY40" fmla="*/ 755160 h 1018179"/>
                <a:gd name="connsiteX41" fmla="*/ 703463 w 2073835"/>
                <a:gd name="connsiteY41" fmla="*/ 991895 h 1018179"/>
                <a:gd name="connsiteX42" fmla="*/ 701483 w 2073835"/>
                <a:gd name="connsiteY42" fmla="*/ 1011530 h 1018179"/>
                <a:gd name="connsiteX43" fmla="*/ 83785 w 2073835"/>
                <a:gd name="connsiteY43" fmla="*/ 1011530 h 1018179"/>
                <a:gd name="connsiteX44" fmla="*/ 84222 w 2073835"/>
                <a:gd name="connsiteY44" fmla="*/ 1002870 h 1018179"/>
                <a:gd name="connsiteX45" fmla="*/ 39947 w 2073835"/>
                <a:gd name="connsiteY45" fmla="*/ 1005608 h 1018179"/>
                <a:gd name="connsiteX46" fmla="*/ 1517 w 2073835"/>
                <a:gd name="connsiteY46" fmla="*/ 1014873 h 1018179"/>
                <a:gd name="connsiteX47" fmla="*/ 101434 w 2073835"/>
                <a:gd name="connsiteY47" fmla="*/ 882551 h 1018179"/>
                <a:gd name="connsiteX48" fmla="*/ 101449 w 2073835"/>
                <a:gd name="connsiteY48" fmla="*/ 882540 h 1018179"/>
                <a:gd name="connsiteX49" fmla="*/ 118438 w 2073835"/>
                <a:gd name="connsiteY49" fmla="*/ 796523 h 1018179"/>
                <a:gd name="connsiteX50" fmla="*/ 90983 w 2073835"/>
                <a:gd name="connsiteY50" fmla="*/ 806526 h 1018179"/>
                <a:gd name="connsiteX51" fmla="*/ 3409 w 2073835"/>
                <a:gd name="connsiteY51" fmla="*/ 852621 h 1018179"/>
                <a:gd name="connsiteX52" fmla="*/ 101028 w 2073835"/>
                <a:gd name="connsiteY52" fmla="*/ 646249 h 1018179"/>
                <a:gd name="connsiteX53" fmla="*/ 191411 w 2073835"/>
                <a:gd name="connsiteY53" fmla="*/ 592012 h 1018179"/>
                <a:gd name="connsiteX54" fmla="*/ 215724 w 2073835"/>
                <a:gd name="connsiteY54" fmla="*/ 582337 h 1018179"/>
                <a:gd name="connsiteX55" fmla="*/ 248732 w 2073835"/>
                <a:gd name="connsiteY55" fmla="*/ 530134 h 1018179"/>
                <a:gd name="connsiteX56" fmla="*/ 193673 w 2073835"/>
                <a:gd name="connsiteY56" fmla="*/ 531208 h 1018179"/>
                <a:gd name="connsiteX57" fmla="*/ 95890 w 2073835"/>
                <a:gd name="connsiteY57" fmla="*/ 546450 h 1018179"/>
                <a:gd name="connsiteX58" fmla="*/ 255095 w 2073835"/>
                <a:gd name="connsiteY58" fmla="*/ 382827 h 1018179"/>
                <a:gd name="connsiteX59" fmla="*/ 397175 w 2073835"/>
                <a:gd name="connsiteY59" fmla="*/ 358249 h 1018179"/>
                <a:gd name="connsiteX60" fmla="*/ 404243 w 2073835"/>
                <a:gd name="connsiteY60" fmla="*/ 358551 h 1018179"/>
                <a:gd name="connsiteX61" fmla="*/ 449181 w 2073835"/>
                <a:gd name="connsiteY61" fmla="*/ 324533 h 1018179"/>
                <a:gd name="connsiteX62" fmla="*/ 440910 w 2073835"/>
                <a:gd name="connsiteY62" fmla="*/ 321817 h 1018179"/>
                <a:gd name="connsiteX63" fmla="*/ 284963 w 2073835"/>
                <a:gd name="connsiteY63" fmla="*/ 293776 h 1018179"/>
                <a:gd name="connsiteX64" fmla="*/ 483374 w 2073835"/>
                <a:gd name="connsiteY64" fmla="*/ 180851 h 1018179"/>
                <a:gd name="connsiteX65" fmla="*/ 644966 w 2073835"/>
                <a:gd name="connsiteY65" fmla="*/ 201719 h 1018179"/>
                <a:gd name="connsiteX66" fmla="*/ 654610 w 2073835"/>
                <a:gd name="connsiteY66" fmla="*/ 205195 h 1018179"/>
                <a:gd name="connsiteX67" fmla="*/ 659458 w 2073835"/>
                <a:gd name="connsiteY67" fmla="*/ 202751 h 1018179"/>
                <a:gd name="connsiteX68" fmla="*/ 693065 w 2073835"/>
                <a:gd name="connsiteY68" fmla="*/ 191267 h 1018179"/>
                <a:gd name="connsiteX69" fmla="*/ 667080 w 2073835"/>
                <a:gd name="connsiteY69" fmla="*/ 172930 h 1018179"/>
                <a:gd name="connsiteX70" fmla="*/ 526180 w 2073835"/>
                <a:gd name="connsiteY70" fmla="*/ 100454 h 1018179"/>
                <a:gd name="connsiteX71" fmla="*/ 683757 w 2073835"/>
                <a:gd name="connsiteY71" fmla="*/ 48863 h 1018179"/>
                <a:gd name="connsiteX72" fmla="*/ 748960 w 2073835"/>
                <a:gd name="connsiteY72" fmla="*/ 50577 h 1018179"/>
                <a:gd name="connsiteX73" fmla="*/ 881341 w 2073835"/>
                <a:gd name="connsiteY73" fmla="*/ 107728 h 1018179"/>
                <a:gd name="connsiteX74" fmla="*/ 929904 w 2073835"/>
                <a:gd name="connsiteY74" fmla="*/ 142511 h 1018179"/>
                <a:gd name="connsiteX75" fmla="*/ 971678 w 2073835"/>
                <a:gd name="connsiteY75" fmla="*/ 140534 h 1018179"/>
                <a:gd name="connsiteX76" fmla="*/ 960141 w 2073835"/>
                <a:gd name="connsiteY76" fmla="*/ 125282 h 1018179"/>
                <a:gd name="connsiteX77" fmla="*/ 847922 w 2073835"/>
                <a:gd name="connsiteY77" fmla="*/ 13423 h 1018179"/>
                <a:gd name="connsiteX78" fmla="*/ 941222 w 2073835"/>
                <a:gd name="connsiteY78" fmla="*/ 1295 h 1018179"/>
                <a:gd name="connsiteX0-1" fmla="*/ 941222 w 2073835"/>
                <a:gd name="connsiteY0-2" fmla="*/ 1295 h 1018179"/>
                <a:gd name="connsiteX1-3" fmla="*/ 1075324 w 2073835"/>
                <a:gd name="connsiteY1-4" fmla="*/ 33590 h 1018179"/>
                <a:gd name="connsiteX2-5" fmla="*/ 1184084 w 2073835"/>
                <a:gd name="connsiteY2-6" fmla="*/ 128259 h 1018179"/>
                <a:gd name="connsiteX3-7" fmla="*/ 1212920 w 2073835"/>
                <a:gd name="connsiteY3-8" fmla="*/ 166945 h 1018179"/>
                <a:gd name="connsiteX4-9" fmla="*/ 1242709 w 2073835"/>
                <a:gd name="connsiteY4-10" fmla="*/ 174112 h 1018179"/>
                <a:gd name="connsiteX5-11" fmla="*/ 1238958 w 2073835"/>
                <a:gd name="connsiteY5-12" fmla="*/ 157124 h 1018179"/>
                <a:gd name="connsiteX6-13" fmla="*/ 1183625 w 2073835"/>
                <a:gd name="connsiteY6-14" fmla="*/ 8652 h 1018179"/>
                <a:gd name="connsiteX7-15" fmla="*/ 1196051 w 2073835"/>
                <a:gd name="connsiteY7-16" fmla="*/ 6190 h 1018179"/>
                <a:gd name="connsiteX8-17" fmla="*/ 1381889 w 2073835"/>
                <a:gd name="connsiteY8-18" fmla="*/ 121834 h 1018179"/>
                <a:gd name="connsiteX9-19" fmla="*/ 1441247 w 2073835"/>
                <a:gd name="connsiteY9-20" fmla="*/ 253240 h 1018179"/>
                <a:gd name="connsiteX10-21" fmla="*/ 1442778 w 2073835"/>
                <a:gd name="connsiteY10-22" fmla="*/ 260415 h 1018179"/>
                <a:gd name="connsiteX11-23" fmla="*/ 1476284 w 2073835"/>
                <a:gd name="connsiteY11-24" fmla="*/ 277306 h 1018179"/>
                <a:gd name="connsiteX12-25" fmla="*/ 1497407 w 2073835"/>
                <a:gd name="connsiteY12-26" fmla="*/ 262750 h 1018179"/>
                <a:gd name="connsiteX13-27" fmla="*/ 1478496 w 2073835"/>
                <a:gd name="connsiteY13-28" fmla="*/ 105434 h 1018179"/>
                <a:gd name="connsiteX14-29" fmla="*/ 1644628 w 2073835"/>
                <a:gd name="connsiteY14-30" fmla="*/ 262020 h 1018179"/>
                <a:gd name="connsiteX15-31" fmla="*/ 1671460 w 2073835"/>
                <a:gd name="connsiteY15-32" fmla="*/ 403691 h 1018179"/>
                <a:gd name="connsiteX16-33" fmla="*/ 1670350 w 2073835"/>
                <a:gd name="connsiteY16-34" fmla="*/ 445054 h 1018179"/>
                <a:gd name="connsiteX17-35" fmla="*/ 1694126 w 2073835"/>
                <a:gd name="connsiteY17-36" fmla="*/ 470904 h 1018179"/>
                <a:gd name="connsiteX18-37" fmla="*/ 1700545 w 2073835"/>
                <a:gd name="connsiteY18-38" fmla="*/ 456384 h 1018179"/>
                <a:gd name="connsiteX19-39" fmla="*/ 1743850 w 2073835"/>
                <a:gd name="connsiteY19-40" fmla="*/ 303968 h 1018179"/>
                <a:gd name="connsiteX20-41" fmla="*/ 1836628 w 2073835"/>
                <a:gd name="connsiteY20-42" fmla="*/ 512562 h 1018179"/>
                <a:gd name="connsiteX21-43" fmla="*/ 1818797 w 2073835"/>
                <a:gd name="connsiteY21-44" fmla="*/ 616449 h 1018179"/>
                <a:gd name="connsiteX22-45" fmla="*/ 1809330 w 2073835"/>
                <a:gd name="connsiteY22-46" fmla="*/ 643932 h 1018179"/>
                <a:gd name="connsiteX23-47" fmla="*/ 1828639 w 2073835"/>
                <a:gd name="connsiteY23-48" fmla="*/ 692088 h 1018179"/>
                <a:gd name="connsiteX24-49" fmla="*/ 1841046 w 2073835"/>
                <a:gd name="connsiteY24-50" fmla="*/ 678131 h 1018179"/>
                <a:gd name="connsiteX25-51" fmla="*/ 1928839 w 2073835"/>
                <a:gd name="connsiteY25-52" fmla="*/ 546229 h 1018179"/>
                <a:gd name="connsiteX26-53" fmla="*/ 1953464 w 2073835"/>
                <a:gd name="connsiteY26-54" fmla="*/ 773194 h 1018179"/>
                <a:gd name="connsiteX27-55" fmla="*/ 1925321 w 2073835"/>
                <a:gd name="connsiteY27-56" fmla="*/ 833887 h 1018179"/>
                <a:gd name="connsiteX28-57" fmla="*/ 1887788 w 2073835"/>
                <a:gd name="connsiteY28-58" fmla="*/ 889545 h 1018179"/>
                <a:gd name="connsiteX29-59" fmla="*/ 1901384 w 2073835"/>
                <a:gd name="connsiteY29-60" fmla="*/ 958383 h 1018179"/>
                <a:gd name="connsiteX30-61" fmla="*/ 1901664 w 2073835"/>
                <a:gd name="connsiteY30-62" fmla="*/ 963928 h 1018179"/>
                <a:gd name="connsiteX31-63" fmla="*/ 1911505 w 2073835"/>
                <a:gd name="connsiteY31-64" fmla="*/ 960749 h 1018179"/>
                <a:gd name="connsiteX32-65" fmla="*/ 2059875 w 2073835"/>
                <a:gd name="connsiteY32-66" fmla="*/ 818704 h 1018179"/>
                <a:gd name="connsiteX33-67" fmla="*/ 2053441 w 2073835"/>
                <a:gd name="connsiteY33-68" fmla="*/ 1018052 h 1018179"/>
                <a:gd name="connsiteX34-69" fmla="*/ 2053388 w 2073835"/>
                <a:gd name="connsiteY34-70" fmla="*/ 1018179 h 1018179"/>
                <a:gd name="connsiteX35-71" fmla="*/ 1827546 w 2073835"/>
                <a:gd name="connsiteY35-72" fmla="*/ 1018179 h 1018179"/>
                <a:gd name="connsiteX36-73" fmla="*/ 1826757 w 2073835"/>
                <a:gd name="connsiteY36-74" fmla="*/ 1011530 h 1018179"/>
                <a:gd name="connsiteX37-75" fmla="*/ 1286369 w 2073835"/>
                <a:gd name="connsiteY37-76" fmla="*/ 1011530 h 1018179"/>
                <a:gd name="connsiteX38-77" fmla="*/ 1284390 w 2073835"/>
                <a:gd name="connsiteY38-78" fmla="*/ 991895 h 1018179"/>
                <a:gd name="connsiteX39-79" fmla="*/ 993926 w 2073835"/>
                <a:gd name="connsiteY39-80" fmla="*/ 755160 h 1018179"/>
                <a:gd name="connsiteX40-81" fmla="*/ 703463 w 2073835"/>
                <a:gd name="connsiteY40-82" fmla="*/ 991895 h 1018179"/>
                <a:gd name="connsiteX41-83" fmla="*/ 701483 w 2073835"/>
                <a:gd name="connsiteY41-84" fmla="*/ 1011530 h 1018179"/>
                <a:gd name="connsiteX42-85" fmla="*/ 83785 w 2073835"/>
                <a:gd name="connsiteY42-86" fmla="*/ 1011530 h 1018179"/>
                <a:gd name="connsiteX43-87" fmla="*/ 84222 w 2073835"/>
                <a:gd name="connsiteY43-88" fmla="*/ 1002870 h 1018179"/>
                <a:gd name="connsiteX44-89" fmla="*/ 39947 w 2073835"/>
                <a:gd name="connsiteY44-90" fmla="*/ 1005608 h 1018179"/>
                <a:gd name="connsiteX45-91" fmla="*/ 1517 w 2073835"/>
                <a:gd name="connsiteY45-92" fmla="*/ 1014873 h 1018179"/>
                <a:gd name="connsiteX46-93" fmla="*/ 101434 w 2073835"/>
                <a:gd name="connsiteY46-94" fmla="*/ 882551 h 1018179"/>
                <a:gd name="connsiteX47-95" fmla="*/ 101449 w 2073835"/>
                <a:gd name="connsiteY47-96" fmla="*/ 882540 h 1018179"/>
                <a:gd name="connsiteX48-97" fmla="*/ 118438 w 2073835"/>
                <a:gd name="connsiteY48-98" fmla="*/ 796523 h 1018179"/>
                <a:gd name="connsiteX49-99" fmla="*/ 90983 w 2073835"/>
                <a:gd name="connsiteY49-100" fmla="*/ 806526 h 1018179"/>
                <a:gd name="connsiteX50-101" fmla="*/ 3409 w 2073835"/>
                <a:gd name="connsiteY50-102" fmla="*/ 852621 h 1018179"/>
                <a:gd name="connsiteX51-103" fmla="*/ 101028 w 2073835"/>
                <a:gd name="connsiteY51-104" fmla="*/ 646249 h 1018179"/>
                <a:gd name="connsiteX52-105" fmla="*/ 191411 w 2073835"/>
                <a:gd name="connsiteY52-106" fmla="*/ 592012 h 1018179"/>
                <a:gd name="connsiteX53-107" fmla="*/ 215724 w 2073835"/>
                <a:gd name="connsiteY53-108" fmla="*/ 582337 h 1018179"/>
                <a:gd name="connsiteX54-109" fmla="*/ 248732 w 2073835"/>
                <a:gd name="connsiteY54-110" fmla="*/ 530134 h 1018179"/>
                <a:gd name="connsiteX55-111" fmla="*/ 193673 w 2073835"/>
                <a:gd name="connsiteY55-112" fmla="*/ 531208 h 1018179"/>
                <a:gd name="connsiteX56-113" fmla="*/ 95890 w 2073835"/>
                <a:gd name="connsiteY56-114" fmla="*/ 546450 h 1018179"/>
                <a:gd name="connsiteX57-115" fmla="*/ 255095 w 2073835"/>
                <a:gd name="connsiteY57-116" fmla="*/ 382827 h 1018179"/>
                <a:gd name="connsiteX58-117" fmla="*/ 397175 w 2073835"/>
                <a:gd name="connsiteY58-118" fmla="*/ 358249 h 1018179"/>
                <a:gd name="connsiteX59-119" fmla="*/ 404243 w 2073835"/>
                <a:gd name="connsiteY59-120" fmla="*/ 358551 h 1018179"/>
                <a:gd name="connsiteX60-121" fmla="*/ 449181 w 2073835"/>
                <a:gd name="connsiteY60-122" fmla="*/ 324533 h 1018179"/>
                <a:gd name="connsiteX61-123" fmla="*/ 440910 w 2073835"/>
                <a:gd name="connsiteY61-124" fmla="*/ 321817 h 1018179"/>
                <a:gd name="connsiteX62-125" fmla="*/ 284963 w 2073835"/>
                <a:gd name="connsiteY62-126" fmla="*/ 293776 h 1018179"/>
                <a:gd name="connsiteX63-127" fmla="*/ 483374 w 2073835"/>
                <a:gd name="connsiteY63-128" fmla="*/ 180851 h 1018179"/>
                <a:gd name="connsiteX64-129" fmla="*/ 644966 w 2073835"/>
                <a:gd name="connsiteY64-130" fmla="*/ 201719 h 1018179"/>
                <a:gd name="connsiteX65-131" fmla="*/ 654610 w 2073835"/>
                <a:gd name="connsiteY65-132" fmla="*/ 205195 h 1018179"/>
                <a:gd name="connsiteX66-133" fmla="*/ 659458 w 2073835"/>
                <a:gd name="connsiteY66-134" fmla="*/ 202751 h 1018179"/>
                <a:gd name="connsiteX67-135" fmla="*/ 693065 w 2073835"/>
                <a:gd name="connsiteY67-136" fmla="*/ 191267 h 1018179"/>
                <a:gd name="connsiteX68-137" fmla="*/ 667080 w 2073835"/>
                <a:gd name="connsiteY68-138" fmla="*/ 172930 h 1018179"/>
                <a:gd name="connsiteX69-139" fmla="*/ 526180 w 2073835"/>
                <a:gd name="connsiteY69-140" fmla="*/ 100454 h 1018179"/>
                <a:gd name="connsiteX70-141" fmla="*/ 683757 w 2073835"/>
                <a:gd name="connsiteY70-142" fmla="*/ 48863 h 1018179"/>
                <a:gd name="connsiteX71-143" fmla="*/ 748960 w 2073835"/>
                <a:gd name="connsiteY71-144" fmla="*/ 50577 h 1018179"/>
                <a:gd name="connsiteX72-145" fmla="*/ 881341 w 2073835"/>
                <a:gd name="connsiteY72-146" fmla="*/ 107728 h 1018179"/>
                <a:gd name="connsiteX73-147" fmla="*/ 929904 w 2073835"/>
                <a:gd name="connsiteY73-148" fmla="*/ 142511 h 1018179"/>
                <a:gd name="connsiteX74-149" fmla="*/ 971678 w 2073835"/>
                <a:gd name="connsiteY74-150" fmla="*/ 140534 h 1018179"/>
                <a:gd name="connsiteX75-151" fmla="*/ 960141 w 2073835"/>
                <a:gd name="connsiteY75-152" fmla="*/ 125282 h 1018179"/>
                <a:gd name="connsiteX76-153" fmla="*/ 847922 w 2073835"/>
                <a:gd name="connsiteY76-154" fmla="*/ 13423 h 1018179"/>
                <a:gd name="connsiteX77-155" fmla="*/ 941222 w 2073835"/>
                <a:gd name="connsiteY77-156" fmla="*/ 1295 h 1018179"/>
                <a:gd name="connsiteX0-157" fmla="*/ 941222 w 2073835"/>
                <a:gd name="connsiteY0-158" fmla="*/ 1295 h 1018179"/>
                <a:gd name="connsiteX1-159" fmla="*/ 1075324 w 2073835"/>
                <a:gd name="connsiteY1-160" fmla="*/ 33590 h 1018179"/>
                <a:gd name="connsiteX2-161" fmla="*/ 1184084 w 2073835"/>
                <a:gd name="connsiteY2-162" fmla="*/ 128259 h 1018179"/>
                <a:gd name="connsiteX3-163" fmla="*/ 1212920 w 2073835"/>
                <a:gd name="connsiteY3-164" fmla="*/ 166945 h 1018179"/>
                <a:gd name="connsiteX4-165" fmla="*/ 1242709 w 2073835"/>
                <a:gd name="connsiteY4-166" fmla="*/ 174112 h 1018179"/>
                <a:gd name="connsiteX5-167" fmla="*/ 1238958 w 2073835"/>
                <a:gd name="connsiteY5-168" fmla="*/ 157124 h 1018179"/>
                <a:gd name="connsiteX6-169" fmla="*/ 1183625 w 2073835"/>
                <a:gd name="connsiteY6-170" fmla="*/ 8652 h 1018179"/>
                <a:gd name="connsiteX7-171" fmla="*/ 1196051 w 2073835"/>
                <a:gd name="connsiteY7-172" fmla="*/ 6190 h 1018179"/>
                <a:gd name="connsiteX8-173" fmla="*/ 1381889 w 2073835"/>
                <a:gd name="connsiteY8-174" fmla="*/ 121834 h 1018179"/>
                <a:gd name="connsiteX9-175" fmla="*/ 1441247 w 2073835"/>
                <a:gd name="connsiteY9-176" fmla="*/ 253240 h 1018179"/>
                <a:gd name="connsiteX10-177" fmla="*/ 1442778 w 2073835"/>
                <a:gd name="connsiteY10-178" fmla="*/ 260415 h 1018179"/>
                <a:gd name="connsiteX11-179" fmla="*/ 1476284 w 2073835"/>
                <a:gd name="connsiteY11-180" fmla="*/ 277306 h 1018179"/>
                <a:gd name="connsiteX12-181" fmla="*/ 1497407 w 2073835"/>
                <a:gd name="connsiteY12-182" fmla="*/ 262750 h 1018179"/>
                <a:gd name="connsiteX13-183" fmla="*/ 1478496 w 2073835"/>
                <a:gd name="connsiteY13-184" fmla="*/ 105434 h 1018179"/>
                <a:gd name="connsiteX14-185" fmla="*/ 1644628 w 2073835"/>
                <a:gd name="connsiteY14-186" fmla="*/ 262020 h 1018179"/>
                <a:gd name="connsiteX15-187" fmla="*/ 1671460 w 2073835"/>
                <a:gd name="connsiteY15-188" fmla="*/ 403691 h 1018179"/>
                <a:gd name="connsiteX16-189" fmla="*/ 1670350 w 2073835"/>
                <a:gd name="connsiteY16-190" fmla="*/ 445054 h 1018179"/>
                <a:gd name="connsiteX17-191" fmla="*/ 1694126 w 2073835"/>
                <a:gd name="connsiteY17-192" fmla="*/ 470904 h 1018179"/>
                <a:gd name="connsiteX18-193" fmla="*/ 1707195 w 2073835"/>
                <a:gd name="connsiteY18-194" fmla="*/ 443083 h 1018179"/>
                <a:gd name="connsiteX19-195" fmla="*/ 1743850 w 2073835"/>
                <a:gd name="connsiteY19-196" fmla="*/ 303968 h 1018179"/>
                <a:gd name="connsiteX20-197" fmla="*/ 1836628 w 2073835"/>
                <a:gd name="connsiteY20-198" fmla="*/ 512562 h 1018179"/>
                <a:gd name="connsiteX21-199" fmla="*/ 1818797 w 2073835"/>
                <a:gd name="connsiteY21-200" fmla="*/ 616449 h 1018179"/>
                <a:gd name="connsiteX22-201" fmla="*/ 1809330 w 2073835"/>
                <a:gd name="connsiteY22-202" fmla="*/ 643932 h 1018179"/>
                <a:gd name="connsiteX23-203" fmla="*/ 1828639 w 2073835"/>
                <a:gd name="connsiteY23-204" fmla="*/ 692088 h 1018179"/>
                <a:gd name="connsiteX24-205" fmla="*/ 1841046 w 2073835"/>
                <a:gd name="connsiteY24-206" fmla="*/ 678131 h 1018179"/>
                <a:gd name="connsiteX25-207" fmla="*/ 1928839 w 2073835"/>
                <a:gd name="connsiteY25-208" fmla="*/ 546229 h 1018179"/>
                <a:gd name="connsiteX26-209" fmla="*/ 1953464 w 2073835"/>
                <a:gd name="connsiteY26-210" fmla="*/ 773194 h 1018179"/>
                <a:gd name="connsiteX27-211" fmla="*/ 1925321 w 2073835"/>
                <a:gd name="connsiteY27-212" fmla="*/ 833887 h 1018179"/>
                <a:gd name="connsiteX28-213" fmla="*/ 1887788 w 2073835"/>
                <a:gd name="connsiteY28-214" fmla="*/ 889545 h 1018179"/>
                <a:gd name="connsiteX29-215" fmla="*/ 1901384 w 2073835"/>
                <a:gd name="connsiteY29-216" fmla="*/ 958383 h 1018179"/>
                <a:gd name="connsiteX30-217" fmla="*/ 1901664 w 2073835"/>
                <a:gd name="connsiteY30-218" fmla="*/ 963928 h 1018179"/>
                <a:gd name="connsiteX31-219" fmla="*/ 1911505 w 2073835"/>
                <a:gd name="connsiteY31-220" fmla="*/ 960749 h 1018179"/>
                <a:gd name="connsiteX32-221" fmla="*/ 2059875 w 2073835"/>
                <a:gd name="connsiteY32-222" fmla="*/ 818704 h 1018179"/>
                <a:gd name="connsiteX33-223" fmla="*/ 2053441 w 2073835"/>
                <a:gd name="connsiteY33-224" fmla="*/ 1018052 h 1018179"/>
                <a:gd name="connsiteX34-225" fmla="*/ 2053388 w 2073835"/>
                <a:gd name="connsiteY34-226" fmla="*/ 1018179 h 1018179"/>
                <a:gd name="connsiteX35-227" fmla="*/ 1827546 w 2073835"/>
                <a:gd name="connsiteY35-228" fmla="*/ 1018179 h 1018179"/>
                <a:gd name="connsiteX36-229" fmla="*/ 1826757 w 2073835"/>
                <a:gd name="connsiteY36-230" fmla="*/ 1011530 h 1018179"/>
                <a:gd name="connsiteX37-231" fmla="*/ 1286369 w 2073835"/>
                <a:gd name="connsiteY37-232" fmla="*/ 1011530 h 1018179"/>
                <a:gd name="connsiteX38-233" fmla="*/ 1284390 w 2073835"/>
                <a:gd name="connsiteY38-234" fmla="*/ 991895 h 1018179"/>
                <a:gd name="connsiteX39-235" fmla="*/ 993926 w 2073835"/>
                <a:gd name="connsiteY39-236" fmla="*/ 755160 h 1018179"/>
                <a:gd name="connsiteX40-237" fmla="*/ 703463 w 2073835"/>
                <a:gd name="connsiteY40-238" fmla="*/ 991895 h 1018179"/>
                <a:gd name="connsiteX41-239" fmla="*/ 701483 w 2073835"/>
                <a:gd name="connsiteY41-240" fmla="*/ 1011530 h 1018179"/>
                <a:gd name="connsiteX42-241" fmla="*/ 83785 w 2073835"/>
                <a:gd name="connsiteY42-242" fmla="*/ 1011530 h 1018179"/>
                <a:gd name="connsiteX43-243" fmla="*/ 84222 w 2073835"/>
                <a:gd name="connsiteY43-244" fmla="*/ 1002870 h 1018179"/>
                <a:gd name="connsiteX44-245" fmla="*/ 39947 w 2073835"/>
                <a:gd name="connsiteY44-246" fmla="*/ 1005608 h 1018179"/>
                <a:gd name="connsiteX45-247" fmla="*/ 1517 w 2073835"/>
                <a:gd name="connsiteY45-248" fmla="*/ 1014873 h 1018179"/>
                <a:gd name="connsiteX46-249" fmla="*/ 101434 w 2073835"/>
                <a:gd name="connsiteY46-250" fmla="*/ 882551 h 1018179"/>
                <a:gd name="connsiteX47-251" fmla="*/ 101449 w 2073835"/>
                <a:gd name="connsiteY47-252" fmla="*/ 882540 h 1018179"/>
                <a:gd name="connsiteX48-253" fmla="*/ 118438 w 2073835"/>
                <a:gd name="connsiteY48-254" fmla="*/ 796523 h 1018179"/>
                <a:gd name="connsiteX49-255" fmla="*/ 90983 w 2073835"/>
                <a:gd name="connsiteY49-256" fmla="*/ 806526 h 1018179"/>
                <a:gd name="connsiteX50-257" fmla="*/ 3409 w 2073835"/>
                <a:gd name="connsiteY50-258" fmla="*/ 852621 h 1018179"/>
                <a:gd name="connsiteX51-259" fmla="*/ 101028 w 2073835"/>
                <a:gd name="connsiteY51-260" fmla="*/ 646249 h 1018179"/>
                <a:gd name="connsiteX52-261" fmla="*/ 191411 w 2073835"/>
                <a:gd name="connsiteY52-262" fmla="*/ 592012 h 1018179"/>
                <a:gd name="connsiteX53-263" fmla="*/ 215724 w 2073835"/>
                <a:gd name="connsiteY53-264" fmla="*/ 582337 h 1018179"/>
                <a:gd name="connsiteX54-265" fmla="*/ 248732 w 2073835"/>
                <a:gd name="connsiteY54-266" fmla="*/ 530134 h 1018179"/>
                <a:gd name="connsiteX55-267" fmla="*/ 193673 w 2073835"/>
                <a:gd name="connsiteY55-268" fmla="*/ 531208 h 1018179"/>
                <a:gd name="connsiteX56-269" fmla="*/ 95890 w 2073835"/>
                <a:gd name="connsiteY56-270" fmla="*/ 546450 h 1018179"/>
                <a:gd name="connsiteX57-271" fmla="*/ 255095 w 2073835"/>
                <a:gd name="connsiteY57-272" fmla="*/ 382827 h 1018179"/>
                <a:gd name="connsiteX58-273" fmla="*/ 397175 w 2073835"/>
                <a:gd name="connsiteY58-274" fmla="*/ 358249 h 1018179"/>
                <a:gd name="connsiteX59-275" fmla="*/ 404243 w 2073835"/>
                <a:gd name="connsiteY59-276" fmla="*/ 358551 h 1018179"/>
                <a:gd name="connsiteX60-277" fmla="*/ 449181 w 2073835"/>
                <a:gd name="connsiteY60-278" fmla="*/ 324533 h 1018179"/>
                <a:gd name="connsiteX61-279" fmla="*/ 440910 w 2073835"/>
                <a:gd name="connsiteY61-280" fmla="*/ 321817 h 1018179"/>
                <a:gd name="connsiteX62-281" fmla="*/ 284963 w 2073835"/>
                <a:gd name="connsiteY62-282" fmla="*/ 293776 h 1018179"/>
                <a:gd name="connsiteX63-283" fmla="*/ 483374 w 2073835"/>
                <a:gd name="connsiteY63-284" fmla="*/ 180851 h 1018179"/>
                <a:gd name="connsiteX64-285" fmla="*/ 644966 w 2073835"/>
                <a:gd name="connsiteY64-286" fmla="*/ 201719 h 1018179"/>
                <a:gd name="connsiteX65-287" fmla="*/ 654610 w 2073835"/>
                <a:gd name="connsiteY65-288" fmla="*/ 205195 h 1018179"/>
                <a:gd name="connsiteX66-289" fmla="*/ 659458 w 2073835"/>
                <a:gd name="connsiteY66-290" fmla="*/ 202751 h 1018179"/>
                <a:gd name="connsiteX67-291" fmla="*/ 693065 w 2073835"/>
                <a:gd name="connsiteY67-292" fmla="*/ 191267 h 1018179"/>
                <a:gd name="connsiteX68-293" fmla="*/ 667080 w 2073835"/>
                <a:gd name="connsiteY68-294" fmla="*/ 172930 h 1018179"/>
                <a:gd name="connsiteX69-295" fmla="*/ 526180 w 2073835"/>
                <a:gd name="connsiteY69-296" fmla="*/ 100454 h 1018179"/>
                <a:gd name="connsiteX70-297" fmla="*/ 683757 w 2073835"/>
                <a:gd name="connsiteY70-298" fmla="*/ 48863 h 1018179"/>
                <a:gd name="connsiteX71-299" fmla="*/ 748960 w 2073835"/>
                <a:gd name="connsiteY71-300" fmla="*/ 50577 h 1018179"/>
                <a:gd name="connsiteX72-301" fmla="*/ 881341 w 2073835"/>
                <a:gd name="connsiteY72-302" fmla="*/ 107728 h 1018179"/>
                <a:gd name="connsiteX73-303" fmla="*/ 929904 w 2073835"/>
                <a:gd name="connsiteY73-304" fmla="*/ 142511 h 1018179"/>
                <a:gd name="connsiteX74-305" fmla="*/ 971678 w 2073835"/>
                <a:gd name="connsiteY74-306" fmla="*/ 140534 h 1018179"/>
                <a:gd name="connsiteX75-307" fmla="*/ 960141 w 2073835"/>
                <a:gd name="connsiteY75-308" fmla="*/ 125282 h 1018179"/>
                <a:gd name="connsiteX76-309" fmla="*/ 847922 w 2073835"/>
                <a:gd name="connsiteY76-310" fmla="*/ 13423 h 1018179"/>
                <a:gd name="connsiteX77-311" fmla="*/ 941222 w 2073835"/>
                <a:gd name="connsiteY77-312" fmla="*/ 1295 h 1018179"/>
                <a:gd name="connsiteX0-313" fmla="*/ 941222 w 2073835"/>
                <a:gd name="connsiteY0-314" fmla="*/ 1295 h 1018179"/>
                <a:gd name="connsiteX1-315" fmla="*/ 1075324 w 2073835"/>
                <a:gd name="connsiteY1-316" fmla="*/ 33590 h 1018179"/>
                <a:gd name="connsiteX2-317" fmla="*/ 1184084 w 2073835"/>
                <a:gd name="connsiteY2-318" fmla="*/ 128259 h 1018179"/>
                <a:gd name="connsiteX3-319" fmla="*/ 1212920 w 2073835"/>
                <a:gd name="connsiteY3-320" fmla="*/ 166945 h 1018179"/>
                <a:gd name="connsiteX4-321" fmla="*/ 1242709 w 2073835"/>
                <a:gd name="connsiteY4-322" fmla="*/ 174112 h 1018179"/>
                <a:gd name="connsiteX5-323" fmla="*/ 1238958 w 2073835"/>
                <a:gd name="connsiteY5-324" fmla="*/ 157124 h 1018179"/>
                <a:gd name="connsiteX6-325" fmla="*/ 1183625 w 2073835"/>
                <a:gd name="connsiteY6-326" fmla="*/ 8652 h 1018179"/>
                <a:gd name="connsiteX7-327" fmla="*/ 1196051 w 2073835"/>
                <a:gd name="connsiteY7-328" fmla="*/ 6190 h 1018179"/>
                <a:gd name="connsiteX8-329" fmla="*/ 1381889 w 2073835"/>
                <a:gd name="connsiteY8-330" fmla="*/ 121834 h 1018179"/>
                <a:gd name="connsiteX9-331" fmla="*/ 1441247 w 2073835"/>
                <a:gd name="connsiteY9-332" fmla="*/ 253240 h 1018179"/>
                <a:gd name="connsiteX10-333" fmla="*/ 1442778 w 2073835"/>
                <a:gd name="connsiteY10-334" fmla="*/ 260415 h 1018179"/>
                <a:gd name="connsiteX11-335" fmla="*/ 1476284 w 2073835"/>
                <a:gd name="connsiteY11-336" fmla="*/ 277306 h 1018179"/>
                <a:gd name="connsiteX12-337" fmla="*/ 1497407 w 2073835"/>
                <a:gd name="connsiteY12-338" fmla="*/ 262750 h 1018179"/>
                <a:gd name="connsiteX13-339" fmla="*/ 1478496 w 2073835"/>
                <a:gd name="connsiteY13-340" fmla="*/ 105434 h 1018179"/>
                <a:gd name="connsiteX14-341" fmla="*/ 1644628 w 2073835"/>
                <a:gd name="connsiteY14-342" fmla="*/ 262020 h 1018179"/>
                <a:gd name="connsiteX15-343" fmla="*/ 1671460 w 2073835"/>
                <a:gd name="connsiteY15-344" fmla="*/ 403691 h 1018179"/>
                <a:gd name="connsiteX16-345" fmla="*/ 1670350 w 2073835"/>
                <a:gd name="connsiteY16-346" fmla="*/ 445054 h 1018179"/>
                <a:gd name="connsiteX17-347" fmla="*/ 1694126 w 2073835"/>
                <a:gd name="connsiteY17-348" fmla="*/ 470904 h 1018179"/>
                <a:gd name="connsiteX18-349" fmla="*/ 1707195 w 2073835"/>
                <a:gd name="connsiteY18-350" fmla="*/ 443083 h 1018179"/>
                <a:gd name="connsiteX19-351" fmla="*/ 1743850 w 2073835"/>
                <a:gd name="connsiteY19-352" fmla="*/ 303968 h 1018179"/>
                <a:gd name="connsiteX20-353" fmla="*/ 1836628 w 2073835"/>
                <a:gd name="connsiteY20-354" fmla="*/ 512562 h 1018179"/>
                <a:gd name="connsiteX21-355" fmla="*/ 1818797 w 2073835"/>
                <a:gd name="connsiteY21-356" fmla="*/ 616449 h 1018179"/>
                <a:gd name="connsiteX22-357" fmla="*/ 1809330 w 2073835"/>
                <a:gd name="connsiteY22-358" fmla="*/ 643932 h 1018179"/>
                <a:gd name="connsiteX23-359" fmla="*/ 1835289 w 2073835"/>
                <a:gd name="connsiteY23-360" fmla="*/ 688763 h 1018179"/>
                <a:gd name="connsiteX24-361" fmla="*/ 1841046 w 2073835"/>
                <a:gd name="connsiteY24-362" fmla="*/ 678131 h 1018179"/>
                <a:gd name="connsiteX25-363" fmla="*/ 1928839 w 2073835"/>
                <a:gd name="connsiteY25-364" fmla="*/ 546229 h 1018179"/>
                <a:gd name="connsiteX26-365" fmla="*/ 1953464 w 2073835"/>
                <a:gd name="connsiteY26-366" fmla="*/ 773194 h 1018179"/>
                <a:gd name="connsiteX27-367" fmla="*/ 1925321 w 2073835"/>
                <a:gd name="connsiteY27-368" fmla="*/ 833887 h 1018179"/>
                <a:gd name="connsiteX28-369" fmla="*/ 1887788 w 2073835"/>
                <a:gd name="connsiteY28-370" fmla="*/ 889545 h 1018179"/>
                <a:gd name="connsiteX29-371" fmla="*/ 1901384 w 2073835"/>
                <a:gd name="connsiteY29-372" fmla="*/ 958383 h 1018179"/>
                <a:gd name="connsiteX30-373" fmla="*/ 1901664 w 2073835"/>
                <a:gd name="connsiteY30-374" fmla="*/ 963928 h 1018179"/>
                <a:gd name="connsiteX31-375" fmla="*/ 1911505 w 2073835"/>
                <a:gd name="connsiteY31-376" fmla="*/ 960749 h 1018179"/>
                <a:gd name="connsiteX32-377" fmla="*/ 2059875 w 2073835"/>
                <a:gd name="connsiteY32-378" fmla="*/ 818704 h 1018179"/>
                <a:gd name="connsiteX33-379" fmla="*/ 2053441 w 2073835"/>
                <a:gd name="connsiteY33-380" fmla="*/ 1018052 h 1018179"/>
                <a:gd name="connsiteX34-381" fmla="*/ 2053388 w 2073835"/>
                <a:gd name="connsiteY34-382" fmla="*/ 1018179 h 1018179"/>
                <a:gd name="connsiteX35-383" fmla="*/ 1827546 w 2073835"/>
                <a:gd name="connsiteY35-384" fmla="*/ 1018179 h 1018179"/>
                <a:gd name="connsiteX36-385" fmla="*/ 1826757 w 2073835"/>
                <a:gd name="connsiteY36-386" fmla="*/ 1011530 h 1018179"/>
                <a:gd name="connsiteX37-387" fmla="*/ 1286369 w 2073835"/>
                <a:gd name="connsiteY37-388" fmla="*/ 1011530 h 1018179"/>
                <a:gd name="connsiteX38-389" fmla="*/ 1284390 w 2073835"/>
                <a:gd name="connsiteY38-390" fmla="*/ 991895 h 1018179"/>
                <a:gd name="connsiteX39-391" fmla="*/ 993926 w 2073835"/>
                <a:gd name="connsiteY39-392" fmla="*/ 755160 h 1018179"/>
                <a:gd name="connsiteX40-393" fmla="*/ 703463 w 2073835"/>
                <a:gd name="connsiteY40-394" fmla="*/ 991895 h 1018179"/>
                <a:gd name="connsiteX41-395" fmla="*/ 701483 w 2073835"/>
                <a:gd name="connsiteY41-396" fmla="*/ 1011530 h 1018179"/>
                <a:gd name="connsiteX42-397" fmla="*/ 83785 w 2073835"/>
                <a:gd name="connsiteY42-398" fmla="*/ 1011530 h 1018179"/>
                <a:gd name="connsiteX43-399" fmla="*/ 84222 w 2073835"/>
                <a:gd name="connsiteY43-400" fmla="*/ 1002870 h 1018179"/>
                <a:gd name="connsiteX44-401" fmla="*/ 39947 w 2073835"/>
                <a:gd name="connsiteY44-402" fmla="*/ 1005608 h 1018179"/>
                <a:gd name="connsiteX45-403" fmla="*/ 1517 w 2073835"/>
                <a:gd name="connsiteY45-404" fmla="*/ 1014873 h 1018179"/>
                <a:gd name="connsiteX46-405" fmla="*/ 101434 w 2073835"/>
                <a:gd name="connsiteY46-406" fmla="*/ 882551 h 1018179"/>
                <a:gd name="connsiteX47-407" fmla="*/ 101449 w 2073835"/>
                <a:gd name="connsiteY47-408" fmla="*/ 882540 h 1018179"/>
                <a:gd name="connsiteX48-409" fmla="*/ 118438 w 2073835"/>
                <a:gd name="connsiteY48-410" fmla="*/ 796523 h 1018179"/>
                <a:gd name="connsiteX49-411" fmla="*/ 90983 w 2073835"/>
                <a:gd name="connsiteY49-412" fmla="*/ 806526 h 1018179"/>
                <a:gd name="connsiteX50-413" fmla="*/ 3409 w 2073835"/>
                <a:gd name="connsiteY50-414" fmla="*/ 852621 h 1018179"/>
                <a:gd name="connsiteX51-415" fmla="*/ 101028 w 2073835"/>
                <a:gd name="connsiteY51-416" fmla="*/ 646249 h 1018179"/>
                <a:gd name="connsiteX52-417" fmla="*/ 191411 w 2073835"/>
                <a:gd name="connsiteY52-418" fmla="*/ 592012 h 1018179"/>
                <a:gd name="connsiteX53-419" fmla="*/ 215724 w 2073835"/>
                <a:gd name="connsiteY53-420" fmla="*/ 582337 h 1018179"/>
                <a:gd name="connsiteX54-421" fmla="*/ 248732 w 2073835"/>
                <a:gd name="connsiteY54-422" fmla="*/ 530134 h 1018179"/>
                <a:gd name="connsiteX55-423" fmla="*/ 193673 w 2073835"/>
                <a:gd name="connsiteY55-424" fmla="*/ 531208 h 1018179"/>
                <a:gd name="connsiteX56-425" fmla="*/ 95890 w 2073835"/>
                <a:gd name="connsiteY56-426" fmla="*/ 546450 h 1018179"/>
                <a:gd name="connsiteX57-427" fmla="*/ 255095 w 2073835"/>
                <a:gd name="connsiteY57-428" fmla="*/ 382827 h 1018179"/>
                <a:gd name="connsiteX58-429" fmla="*/ 397175 w 2073835"/>
                <a:gd name="connsiteY58-430" fmla="*/ 358249 h 1018179"/>
                <a:gd name="connsiteX59-431" fmla="*/ 404243 w 2073835"/>
                <a:gd name="connsiteY59-432" fmla="*/ 358551 h 1018179"/>
                <a:gd name="connsiteX60-433" fmla="*/ 449181 w 2073835"/>
                <a:gd name="connsiteY60-434" fmla="*/ 324533 h 1018179"/>
                <a:gd name="connsiteX61-435" fmla="*/ 440910 w 2073835"/>
                <a:gd name="connsiteY61-436" fmla="*/ 321817 h 1018179"/>
                <a:gd name="connsiteX62-437" fmla="*/ 284963 w 2073835"/>
                <a:gd name="connsiteY62-438" fmla="*/ 293776 h 1018179"/>
                <a:gd name="connsiteX63-439" fmla="*/ 483374 w 2073835"/>
                <a:gd name="connsiteY63-440" fmla="*/ 180851 h 1018179"/>
                <a:gd name="connsiteX64-441" fmla="*/ 644966 w 2073835"/>
                <a:gd name="connsiteY64-442" fmla="*/ 201719 h 1018179"/>
                <a:gd name="connsiteX65-443" fmla="*/ 654610 w 2073835"/>
                <a:gd name="connsiteY65-444" fmla="*/ 205195 h 1018179"/>
                <a:gd name="connsiteX66-445" fmla="*/ 659458 w 2073835"/>
                <a:gd name="connsiteY66-446" fmla="*/ 202751 h 1018179"/>
                <a:gd name="connsiteX67-447" fmla="*/ 693065 w 2073835"/>
                <a:gd name="connsiteY67-448" fmla="*/ 191267 h 1018179"/>
                <a:gd name="connsiteX68-449" fmla="*/ 667080 w 2073835"/>
                <a:gd name="connsiteY68-450" fmla="*/ 172930 h 1018179"/>
                <a:gd name="connsiteX69-451" fmla="*/ 526180 w 2073835"/>
                <a:gd name="connsiteY69-452" fmla="*/ 100454 h 1018179"/>
                <a:gd name="connsiteX70-453" fmla="*/ 683757 w 2073835"/>
                <a:gd name="connsiteY70-454" fmla="*/ 48863 h 1018179"/>
                <a:gd name="connsiteX71-455" fmla="*/ 748960 w 2073835"/>
                <a:gd name="connsiteY71-456" fmla="*/ 50577 h 1018179"/>
                <a:gd name="connsiteX72-457" fmla="*/ 881341 w 2073835"/>
                <a:gd name="connsiteY72-458" fmla="*/ 107728 h 1018179"/>
                <a:gd name="connsiteX73-459" fmla="*/ 929904 w 2073835"/>
                <a:gd name="connsiteY73-460" fmla="*/ 142511 h 1018179"/>
                <a:gd name="connsiteX74-461" fmla="*/ 971678 w 2073835"/>
                <a:gd name="connsiteY74-462" fmla="*/ 140534 h 1018179"/>
                <a:gd name="connsiteX75-463" fmla="*/ 960141 w 2073835"/>
                <a:gd name="connsiteY75-464" fmla="*/ 125282 h 1018179"/>
                <a:gd name="connsiteX76-465" fmla="*/ 847922 w 2073835"/>
                <a:gd name="connsiteY76-466" fmla="*/ 13423 h 1018179"/>
                <a:gd name="connsiteX77-467" fmla="*/ 941222 w 2073835"/>
                <a:gd name="connsiteY77-468" fmla="*/ 1295 h 1018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 ang="0">
                  <a:pos x="connsiteX42-85" y="connsiteY42-86"/>
                </a:cxn>
                <a:cxn ang="0">
                  <a:pos x="connsiteX43-87" y="connsiteY43-88"/>
                </a:cxn>
                <a:cxn ang="0">
                  <a:pos x="connsiteX44-89" y="connsiteY44-90"/>
                </a:cxn>
                <a:cxn ang="0">
                  <a:pos x="connsiteX45-91" y="connsiteY45-92"/>
                </a:cxn>
                <a:cxn ang="0">
                  <a:pos x="connsiteX46-93" y="connsiteY46-94"/>
                </a:cxn>
                <a:cxn ang="0">
                  <a:pos x="connsiteX47-95" y="connsiteY47-96"/>
                </a:cxn>
                <a:cxn ang="0">
                  <a:pos x="connsiteX48-97" y="connsiteY48-98"/>
                </a:cxn>
                <a:cxn ang="0">
                  <a:pos x="connsiteX49-99" y="connsiteY49-100"/>
                </a:cxn>
                <a:cxn ang="0">
                  <a:pos x="connsiteX50-101" y="connsiteY50-102"/>
                </a:cxn>
                <a:cxn ang="0">
                  <a:pos x="connsiteX51-103" y="connsiteY51-104"/>
                </a:cxn>
                <a:cxn ang="0">
                  <a:pos x="connsiteX52-105" y="connsiteY52-106"/>
                </a:cxn>
                <a:cxn ang="0">
                  <a:pos x="connsiteX53-107" y="connsiteY53-108"/>
                </a:cxn>
                <a:cxn ang="0">
                  <a:pos x="connsiteX54-109" y="connsiteY54-110"/>
                </a:cxn>
                <a:cxn ang="0">
                  <a:pos x="connsiteX55-111" y="connsiteY55-112"/>
                </a:cxn>
                <a:cxn ang="0">
                  <a:pos x="connsiteX56-113" y="connsiteY56-114"/>
                </a:cxn>
                <a:cxn ang="0">
                  <a:pos x="connsiteX57-115" y="connsiteY57-116"/>
                </a:cxn>
                <a:cxn ang="0">
                  <a:pos x="connsiteX58-117" y="connsiteY58-118"/>
                </a:cxn>
                <a:cxn ang="0">
                  <a:pos x="connsiteX59-119" y="connsiteY59-120"/>
                </a:cxn>
                <a:cxn ang="0">
                  <a:pos x="connsiteX60-121" y="connsiteY60-122"/>
                </a:cxn>
                <a:cxn ang="0">
                  <a:pos x="connsiteX61-123" y="connsiteY61-124"/>
                </a:cxn>
                <a:cxn ang="0">
                  <a:pos x="connsiteX62-125" y="connsiteY62-126"/>
                </a:cxn>
                <a:cxn ang="0">
                  <a:pos x="connsiteX63-127" y="connsiteY63-128"/>
                </a:cxn>
                <a:cxn ang="0">
                  <a:pos x="connsiteX64-129" y="connsiteY64-130"/>
                </a:cxn>
                <a:cxn ang="0">
                  <a:pos x="connsiteX65-131" y="connsiteY65-132"/>
                </a:cxn>
                <a:cxn ang="0">
                  <a:pos x="connsiteX66-133" y="connsiteY66-134"/>
                </a:cxn>
                <a:cxn ang="0">
                  <a:pos x="connsiteX67-135" y="connsiteY67-136"/>
                </a:cxn>
                <a:cxn ang="0">
                  <a:pos x="connsiteX68-137" y="connsiteY68-138"/>
                </a:cxn>
                <a:cxn ang="0">
                  <a:pos x="connsiteX69-139" y="connsiteY69-140"/>
                </a:cxn>
                <a:cxn ang="0">
                  <a:pos x="connsiteX70-141" y="connsiteY70-142"/>
                </a:cxn>
                <a:cxn ang="0">
                  <a:pos x="connsiteX71-143" y="connsiteY71-144"/>
                </a:cxn>
                <a:cxn ang="0">
                  <a:pos x="connsiteX72-145" y="connsiteY72-146"/>
                </a:cxn>
                <a:cxn ang="0">
                  <a:pos x="connsiteX73-147" y="connsiteY73-148"/>
                </a:cxn>
                <a:cxn ang="0">
                  <a:pos x="connsiteX74-149" y="connsiteY74-150"/>
                </a:cxn>
                <a:cxn ang="0">
                  <a:pos x="connsiteX75-151" y="connsiteY75-152"/>
                </a:cxn>
                <a:cxn ang="0">
                  <a:pos x="connsiteX76-153" y="connsiteY76-154"/>
                </a:cxn>
                <a:cxn ang="0">
                  <a:pos x="connsiteX77-155" y="connsiteY77-156"/>
                </a:cxn>
              </a:cxnLst>
              <a:rect l="l" t="t" r="r" b="b"/>
              <a:pathLst>
                <a:path w="2073835" h="1018179">
                  <a:moveTo>
                    <a:pt x="941222" y="1295"/>
                  </a:moveTo>
                  <a:cubicBezTo>
                    <a:pt x="988502" y="4884"/>
                    <a:pt x="1042582" y="15877"/>
                    <a:pt x="1075324" y="33590"/>
                  </a:cubicBezTo>
                  <a:cubicBezTo>
                    <a:pt x="1108067" y="51303"/>
                    <a:pt x="1150410" y="89527"/>
                    <a:pt x="1184084" y="128259"/>
                  </a:cubicBezTo>
                  <a:lnTo>
                    <a:pt x="1212920" y="166945"/>
                  </a:lnTo>
                  <a:lnTo>
                    <a:pt x="1242709" y="174112"/>
                  </a:lnTo>
                  <a:lnTo>
                    <a:pt x="1238958" y="157124"/>
                  </a:lnTo>
                  <a:cubicBezTo>
                    <a:pt x="1225363" y="102775"/>
                    <a:pt x="1202918" y="31293"/>
                    <a:pt x="1183625" y="8652"/>
                  </a:cubicBezTo>
                  <a:cubicBezTo>
                    <a:pt x="1186124" y="6526"/>
                    <a:pt x="1190398" y="5769"/>
                    <a:pt x="1196051" y="6190"/>
                  </a:cubicBezTo>
                  <a:cubicBezTo>
                    <a:pt x="1235619" y="9136"/>
                    <a:pt x="1342742" y="69763"/>
                    <a:pt x="1381889" y="121834"/>
                  </a:cubicBezTo>
                  <a:cubicBezTo>
                    <a:pt x="1404259" y="151591"/>
                    <a:pt x="1426798" y="203993"/>
                    <a:pt x="1441247" y="253240"/>
                  </a:cubicBezTo>
                  <a:lnTo>
                    <a:pt x="1442778" y="260415"/>
                  </a:lnTo>
                  <a:lnTo>
                    <a:pt x="1476284" y="277306"/>
                  </a:lnTo>
                  <a:lnTo>
                    <a:pt x="1497407" y="262750"/>
                  </a:lnTo>
                  <a:cubicBezTo>
                    <a:pt x="1496959" y="206727"/>
                    <a:pt x="1491931" y="131974"/>
                    <a:pt x="1478496" y="105434"/>
                  </a:cubicBezTo>
                  <a:cubicBezTo>
                    <a:pt x="1501933" y="93596"/>
                    <a:pt x="1615120" y="193665"/>
                    <a:pt x="1644628" y="262020"/>
                  </a:cubicBezTo>
                  <a:cubicBezTo>
                    <a:pt x="1659383" y="296197"/>
                    <a:pt x="1668983" y="352427"/>
                    <a:pt x="1671460" y="403691"/>
                  </a:cubicBezTo>
                  <a:lnTo>
                    <a:pt x="1670350" y="445054"/>
                  </a:lnTo>
                  <a:lnTo>
                    <a:pt x="1694126" y="470904"/>
                  </a:lnTo>
                  <a:lnTo>
                    <a:pt x="1707195" y="443083"/>
                  </a:lnTo>
                  <a:cubicBezTo>
                    <a:pt x="1728416" y="391232"/>
                    <a:pt x="1745995" y="333637"/>
                    <a:pt x="1743850" y="303968"/>
                  </a:cubicBezTo>
                  <a:cubicBezTo>
                    <a:pt x="1770041" y="302098"/>
                    <a:pt x="1835805" y="438115"/>
                    <a:pt x="1836628" y="512562"/>
                  </a:cubicBezTo>
                  <a:cubicBezTo>
                    <a:pt x="1836937" y="540480"/>
                    <a:pt x="1829781" y="578721"/>
                    <a:pt x="1818797" y="616449"/>
                  </a:cubicBezTo>
                  <a:lnTo>
                    <a:pt x="1809330" y="643932"/>
                  </a:lnTo>
                  <a:lnTo>
                    <a:pt x="1835289" y="688763"/>
                  </a:lnTo>
                  <a:lnTo>
                    <a:pt x="1841046" y="678131"/>
                  </a:lnTo>
                  <a:cubicBezTo>
                    <a:pt x="1877090" y="635241"/>
                    <a:pt x="1921818" y="575135"/>
                    <a:pt x="1928839" y="546229"/>
                  </a:cubicBezTo>
                  <a:cubicBezTo>
                    <a:pt x="1954349" y="552449"/>
                    <a:pt x="1975421" y="702052"/>
                    <a:pt x="1953464" y="773194"/>
                  </a:cubicBezTo>
                  <a:cubicBezTo>
                    <a:pt x="1947975" y="790979"/>
                    <a:pt x="1937925" y="812119"/>
                    <a:pt x="1925321" y="833887"/>
                  </a:cubicBezTo>
                  <a:lnTo>
                    <a:pt x="1887788" y="889545"/>
                  </a:lnTo>
                  <a:lnTo>
                    <a:pt x="1901384" y="958383"/>
                  </a:lnTo>
                  <a:cubicBezTo>
                    <a:pt x="1901477" y="960231"/>
                    <a:pt x="1901571" y="962080"/>
                    <a:pt x="1901664" y="963928"/>
                  </a:cubicBezTo>
                  <a:lnTo>
                    <a:pt x="1911505" y="960749"/>
                  </a:lnTo>
                  <a:cubicBezTo>
                    <a:pt x="1950867" y="932901"/>
                    <a:pt x="2043479" y="854818"/>
                    <a:pt x="2059875" y="818704"/>
                  </a:cubicBezTo>
                  <a:cubicBezTo>
                    <a:pt x="2080786" y="828219"/>
                    <a:pt x="2077854" y="944947"/>
                    <a:pt x="2053441" y="1018052"/>
                  </a:cubicBezTo>
                  <a:cubicBezTo>
                    <a:pt x="2053423" y="1018094"/>
                    <a:pt x="2053406" y="1018137"/>
                    <a:pt x="2053388" y="1018179"/>
                  </a:cubicBezTo>
                  <a:lnTo>
                    <a:pt x="1827546" y="1018179"/>
                  </a:lnTo>
                  <a:lnTo>
                    <a:pt x="1826757" y="1011530"/>
                  </a:lnTo>
                  <a:lnTo>
                    <a:pt x="1286369" y="1011530"/>
                  </a:lnTo>
                  <a:lnTo>
                    <a:pt x="1284390" y="991895"/>
                  </a:lnTo>
                  <a:cubicBezTo>
                    <a:pt x="1256743" y="856791"/>
                    <a:pt x="1137203" y="755160"/>
                    <a:pt x="993926" y="755160"/>
                  </a:cubicBezTo>
                  <a:cubicBezTo>
                    <a:pt x="850649" y="755160"/>
                    <a:pt x="731109" y="856791"/>
                    <a:pt x="703463" y="991895"/>
                  </a:cubicBezTo>
                  <a:lnTo>
                    <a:pt x="701483" y="1011530"/>
                  </a:lnTo>
                  <a:lnTo>
                    <a:pt x="83785" y="1011530"/>
                  </a:lnTo>
                  <a:cubicBezTo>
                    <a:pt x="83931" y="1008643"/>
                    <a:pt x="84076" y="1005757"/>
                    <a:pt x="84222" y="1002870"/>
                  </a:cubicBezTo>
                  <a:lnTo>
                    <a:pt x="39947" y="1005608"/>
                  </a:lnTo>
                  <a:cubicBezTo>
                    <a:pt x="23769" y="1007454"/>
                    <a:pt x="10305" y="1010281"/>
                    <a:pt x="1517" y="1014873"/>
                  </a:cubicBezTo>
                  <a:cubicBezTo>
                    <a:pt x="-7588" y="997412"/>
                    <a:pt x="45598" y="928657"/>
                    <a:pt x="101434" y="882551"/>
                  </a:cubicBezTo>
                  <a:cubicBezTo>
                    <a:pt x="101439" y="882547"/>
                    <a:pt x="101444" y="882544"/>
                    <a:pt x="101449" y="882540"/>
                  </a:cubicBezTo>
                  <a:lnTo>
                    <a:pt x="118438" y="796523"/>
                  </a:lnTo>
                  <a:lnTo>
                    <a:pt x="90983" y="806526"/>
                  </a:lnTo>
                  <a:cubicBezTo>
                    <a:pt x="53068" y="821590"/>
                    <a:pt x="17471" y="838638"/>
                    <a:pt x="3409" y="852621"/>
                  </a:cubicBezTo>
                  <a:cubicBezTo>
                    <a:pt x="-15089" y="833988"/>
                    <a:pt x="45130" y="695427"/>
                    <a:pt x="101028" y="646249"/>
                  </a:cubicBezTo>
                  <a:cubicBezTo>
                    <a:pt x="121991" y="627807"/>
                    <a:pt x="155646" y="608291"/>
                    <a:pt x="191411" y="592012"/>
                  </a:cubicBezTo>
                  <a:lnTo>
                    <a:pt x="215724" y="582337"/>
                  </a:lnTo>
                  <a:lnTo>
                    <a:pt x="248732" y="530134"/>
                  </a:lnTo>
                  <a:lnTo>
                    <a:pt x="193673" y="531208"/>
                  </a:lnTo>
                  <a:cubicBezTo>
                    <a:pt x="152922" y="533178"/>
                    <a:pt x="113723" y="537776"/>
                    <a:pt x="95890" y="546450"/>
                  </a:cubicBezTo>
                  <a:cubicBezTo>
                    <a:pt x="84425" y="522829"/>
                    <a:pt x="186280" y="411246"/>
                    <a:pt x="255095" y="382827"/>
                  </a:cubicBezTo>
                  <a:cubicBezTo>
                    <a:pt x="289503" y="368617"/>
                    <a:pt x="345879" y="359912"/>
                    <a:pt x="397175" y="358249"/>
                  </a:cubicBezTo>
                  <a:lnTo>
                    <a:pt x="404243" y="358551"/>
                  </a:lnTo>
                  <a:lnTo>
                    <a:pt x="449181" y="324533"/>
                  </a:lnTo>
                  <a:lnTo>
                    <a:pt x="440910" y="321817"/>
                  </a:lnTo>
                  <a:cubicBezTo>
                    <a:pt x="387218" y="305821"/>
                    <a:pt x="314275" y="288712"/>
                    <a:pt x="284963" y="293776"/>
                  </a:cubicBezTo>
                  <a:cubicBezTo>
                    <a:pt x="280515" y="267898"/>
                    <a:pt x="409371" y="189023"/>
                    <a:pt x="483374" y="180851"/>
                  </a:cubicBezTo>
                  <a:cubicBezTo>
                    <a:pt x="525001" y="176254"/>
                    <a:pt x="591399" y="186076"/>
                    <a:pt x="644966" y="201719"/>
                  </a:cubicBezTo>
                  <a:lnTo>
                    <a:pt x="654610" y="205195"/>
                  </a:lnTo>
                  <a:lnTo>
                    <a:pt x="659458" y="202751"/>
                  </a:lnTo>
                  <a:lnTo>
                    <a:pt x="693065" y="191267"/>
                  </a:lnTo>
                  <a:lnTo>
                    <a:pt x="667080" y="172930"/>
                  </a:lnTo>
                  <a:cubicBezTo>
                    <a:pt x="620425" y="141914"/>
                    <a:pt x="555690" y="104196"/>
                    <a:pt x="526180" y="100454"/>
                  </a:cubicBezTo>
                  <a:cubicBezTo>
                    <a:pt x="528673" y="80919"/>
                    <a:pt x="611592" y="54837"/>
                    <a:pt x="683757" y="48863"/>
                  </a:cubicBezTo>
                  <a:cubicBezTo>
                    <a:pt x="707812" y="46871"/>
                    <a:pt x="730673" y="47114"/>
                    <a:pt x="748960" y="50577"/>
                  </a:cubicBezTo>
                  <a:cubicBezTo>
                    <a:pt x="785536" y="57505"/>
                    <a:pt x="837491" y="81058"/>
                    <a:pt x="881341" y="107728"/>
                  </a:cubicBezTo>
                  <a:lnTo>
                    <a:pt x="929904" y="142511"/>
                  </a:lnTo>
                  <a:lnTo>
                    <a:pt x="971678" y="140534"/>
                  </a:lnTo>
                  <a:lnTo>
                    <a:pt x="960141" y="125282"/>
                  </a:lnTo>
                  <a:cubicBezTo>
                    <a:pt x="925115" y="81557"/>
                    <a:pt x="874900" y="25954"/>
                    <a:pt x="847922" y="13423"/>
                  </a:cubicBezTo>
                  <a:cubicBezTo>
                    <a:pt x="853462" y="1521"/>
                    <a:pt x="893941" y="-2294"/>
                    <a:pt x="941222" y="1295"/>
                  </a:cubicBez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solidFill>
                    <a:schemeClr val="tx1"/>
                  </a:solidFill>
                  <a:latin typeface="微软雅黑" panose="020B0503020204020204" charset="-122"/>
                  <a:ea typeface="微软雅黑" panose="020B0503020204020204" charset="-122"/>
                </a:rPr>
                <a:t>          </a:t>
              </a:r>
              <a:r>
                <a:rPr lang="en-US" altLang="zh-CN" sz="1600" b="1" dirty="0">
                  <a:solidFill>
                    <a:schemeClr val="tx1"/>
                  </a:solidFill>
                  <a:latin typeface="微软雅黑" panose="020B0503020204020204" charset="-122"/>
                  <a:ea typeface="微软雅黑" panose="020B0503020204020204" charset="-122"/>
                </a:rPr>
                <a:t>能力目标</a:t>
              </a:r>
              <a:endParaRPr lang="en-US" altLang="zh-CN" sz="1600" b="1" dirty="0">
                <a:solidFill>
                  <a:schemeClr val="tx1"/>
                </a:solidFill>
                <a:latin typeface="微软雅黑" panose="020B0503020204020204" charset="-122"/>
                <a:ea typeface="微软雅黑" panose="020B0503020204020204" charset="-122"/>
              </a:endParaRPr>
            </a:p>
          </p:txBody>
        </p:sp>
        <p:sp>
          <p:nvSpPr>
            <p:cNvPr id="32" name="矩形 31"/>
            <p:cNvSpPr/>
            <p:nvPr/>
          </p:nvSpPr>
          <p:spPr>
            <a:xfrm>
              <a:off x="4755361" y="1998813"/>
              <a:ext cx="2817600" cy="1562359"/>
            </a:xfrm>
            <a:prstGeom prst="rect">
              <a:avLst/>
            </a:prstGeom>
            <a:solidFill>
              <a:schemeClr val="bg1">
                <a:lumMod val="9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900" dirty="0">
                <a:solidFill>
                  <a:schemeClr val="tx1"/>
                </a:solidFill>
                <a:latin typeface="微软雅黑" panose="020B0503020204020204" charset="-122"/>
                <a:ea typeface="微软雅黑" panose="020B0503020204020204" charset="-122"/>
              </a:endParaRPr>
            </a:p>
          </p:txBody>
        </p:sp>
        <p:grpSp>
          <p:nvGrpSpPr>
            <p:cNvPr id="33" name="组合 24"/>
            <p:cNvGrpSpPr/>
            <p:nvPr/>
          </p:nvGrpSpPr>
          <p:grpSpPr>
            <a:xfrm>
              <a:off x="6072886" y="3430816"/>
              <a:ext cx="182960" cy="1278056"/>
              <a:chOff x="6038577" y="2302601"/>
              <a:chExt cx="130628" cy="975087"/>
            </a:xfrm>
          </p:grpSpPr>
          <p:cxnSp>
            <p:nvCxnSpPr>
              <p:cNvPr id="34" name="直接连接符 33"/>
              <p:cNvCxnSpPr>
                <a:endCxn id="35" idx="0"/>
              </p:cNvCxnSpPr>
              <p:nvPr/>
            </p:nvCxnSpPr>
            <p:spPr>
              <a:xfrm flipH="1">
                <a:off x="6103891" y="2302601"/>
                <a:ext cx="5988" cy="844459"/>
              </a:xfrm>
              <a:prstGeom prst="line">
                <a:avLst/>
              </a:prstGeom>
              <a:gradFill flip="none" rotWithShape="1">
                <a:gsLst>
                  <a:gs pos="27000">
                    <a:srgbClr val="FF7711"/>
                  </a:gs>
                  <a:gs pos="59000">
                    <a:srgbClr val="FFAA01"/>
                  </a:gs>
                  <a:gs pos="100000">
                    <a:srgbClr val="FECE02"/>
                  </a:gs>
                  <a:gs pos="0">
                    <a:srgbClr val="C73E01"/>
                  </a:gs>
                  <a:gs pos="80000">
                    <a:srgbClr val="FFC000"/>
                  </a:gs>
                </a:gsLst>
                <a:lin ang="1200000" scaled="0"/>
                <a:tileRect/>
              </a:gradFill>
              <a:ln w="3175">
                <a:solidFill>
                  <a:srgbClr val="BFBFB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35" name="椭圆 34"/>
              <p:cNvSpPr/>
              <p:nvPr/>
            </p:nvSpPr>
            <p:spPr>
              <a:xfrm>
                <a:off x="6038577" y="3147060"/>
                <a:ext cx="130628" cy="130628"/>
              </a:xfrm>
              <a:prstGeom prst="ellipse">
                <a:avLst/>
              </a:prstGeom>
              <a:solidFill>
                <a:schemeClr val="bg1">
                  <a:lumMod val="9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900">
                  <a:solidFill>
                    <a:schemeClr val="tx1"/>
                  </a:solidFill>
                  <a:latin typeface="微软雅黑" panose="020B0503020204020204" charset="-122"/>
                  <a:ea typeface="微软雅黑" panose="020B0503020204020204" charset="-122"/>
                </a:endParaRPr>
              </a:p>
            </p:txBody>
          </p:sp>
        </p:grpSp>
        <p:sp>
          <p:nvSpPr>
            <p:cNvPr id="46" name="文本框 14"/>
            <p:cNvSpPr txBox="1"/>
            <p:nvPr/>
          </p:nvSpPr>
          <p:spPr>
            <a:xfrm>
              <a:off x="4804411" y="2128200"/>
              <a:ext cx="2726953" cy="1683834"/>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5000"/>
                </a:lnSpc>
                <a:spcBef>
                  <a:spcPct val="0"/>
                </a:spcBef>
                <a:spcAft>
                  <a:spcPct val="0"/>
                </a:spcAft>
              </a:pPr>
              <a:r>
                <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rPr>
                <a:t>◇能够正确说出医院感染、消毒、灭菌的概念，并加以理解</a:t>
              </a:r>
              <a:endPar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endParaRPr>
            </a:p>
            <a:p>
              <a:pPr fontAlgn="base">
                <a:lnSpc>
                  <a:spcPct val="125000"/>
                </a:lnSpc>
                <a:spcBef>
                  <a:spcPct val="0"/>
                </a:spcBef>
                <a:spcAft>
                  <a:spcPct val="0"/>
                </a:spcAft>
              </a:pPr>
              <a:r>
                <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rPr>
                <a:t>◇运用本节所学习的知识，能够独立使用紫外线灯进行操作</a:t>
              </a:r>
              <a:endPar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endParaRPr>
            </a:p>
            <a:p>
              <a:pPr fontAlgn="base">
                <a:lnSpc>
                  <a:spcPct val="125000"/>
                </a:lnSpc>
                <a:spcBef>
                  <a:spcPct val="0"/>
                </a:spcBef>
                <a:spcAft>
                  <a:spcPct val="0"/>
                </a:spcAft>
              </a:pPr>
              <a:r>
                <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rPr>
                <a:t>◇ 掌握各项常用隔离技术操作技能</a:t>
              </a:r>
              <a:endPar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endParaRPr>
            </a:p>
            <a:p>
              <a:pPr fontAlgn="base">
                <a:lnSpc>
                  <a:spcPct val="125000"/>
                </a:lnSpc>
                <a:spcBef>
                  <a:spcPct val="0"/>
                </a:spcBef>
                <a:spcAft>
                  <a:spcPct val="0"/>
                </a:spcAft>
              </a:pPr>
              <a:r>
                <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rPr>
                <a:t>◇ 运用本节所学习的知识，能够正确配置并使用化学消毒剂进行消毒</a:t>
              </a:r>
              <a:endPar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endParaRPr>
            </a:p>
          </p:txBody>
        </p:sp>
      </p:grpSp>
      <p:grpSp>
        <p:nvGrpSpPr>
          <p:cNvPr id="37" name="组合 4"/>
          <p:cNvGrpSpPr/>
          <p:nvPr/>
        </p:nvGrpSpPr>
        <p:grpSpPr>
          <a:xfrm>
            <a:off x="6384925" y="701675"/>
            <a:ext cx="2178691" cy="3874135"/>
            <a:chOff x="8532245" y="2007077"/>
            <a:chExt cx="2904655" cy="3668010"/>
          </a:xfrm>
        </p:grpSpPr>
        <p:sp>
          <p:nvSpPr>
            <p:cNvPr id="38" name="任意多边形 37"/>
            <p:cNvSpPr/>
            <p:nvPr/>
          </p:nvSpPr>
          <p:spPr>
            <a:xfrm>
              <a:off x="8532245" y="4340550"/>
              <a:ext cx="2904655" cy="1334537"/>
            </a:xfrm>
            <a:custGeom>
              <a:avLst/>
              <a:gdLst>
                <a:gd name="connsiteX0" fmla="*/ 941222 w 2073835"/>
                <a:gd name="connsiteY0" fmla="*/ 1295 h 1018179"/>
                <a:gd name="connsiteX1" fmla="*/ 1075324 w 2073835"/>
                <a:gd name="connsiteY1" fmla="*/ 33590 h 1018179"/>
                <a:gd name="connsiteX2" fmla="*/ 1184084 w 2073835"/>
                <a:gd name="connsiteY2" fmla="*/ 128259 h 1018179"/>
                <a:gd name="connsiteX3" fmla="*/ 1212920 w 2073835"/>
                <a:gd name="connsiteY3" fmla="*/ 166945 h 1018179"/>
                <a:gd name="connsiteX4" fmla="*/ 1242709 w 2073835"/>
                <a:gd name="connsiteY4" fmla="*/ 174112 h 1018179"/>
                <a:gd name="connsiteX5" fmla="*/ 1238958 w 2073835"/>
                <a:gd name="connsiteY5" fmla="*/ 157124 h 1018179"/>
                <a:gd name="connsiteX6" fmla="*/ 1183625 w 2073835"/>
                <a:gd name="connsiteY6" fmla="*/ 8652 h 1018179"/>
                <a:gd name="connsiteX7" fmla="*/ 1196051 w 2073835"/>
                <a:gd name="connsiteY7" fmla="*/ 6190 h 1018179"/>
                <a:gd name="connsiteX8" fmla="*/ 1381889 w 2073835"/>
                <a:gd name="connsiteY8" fmla="*/ 121834 h 1018179"/>
                <a:gd name="connsiteX9" fmla="*/ 1441247 w 2073835"/>
                <a:gd name="connsiteY9" fmla="*/ 253240 h 1018179"/>
                <a:gd name="connsiteX10" fmla="*/ 1442778 w 2073835"/>
                <a:gd name="connsiteY10" fmla="*/ 260415 h 1018179"/>
                <a:gd name="connsiteX11" fmla="*/ 1476284 w 2073835"/>
                <a:gd name="connsiteY11" fmla="*/ 277306 h 1018179"/>
                <a:gd name="connsiteX12" fmla="*/ 1496812 w 2073835"/>
                <a:gd name="connsiteY12" fmla="*/ 292846 h 1018179"/>
                <a:gd name="connsiteX13" fmla="*/ 1497407 w 2073835"/>
                <a:gd name="connsiteY13" fmla="*/ 262750 h 1018179"/>
                <a:gd name="connsiteX14" fmla="*/ 1478496 w 2073835"/>
                <a:gd name="connsiteY14" fmla="*/ 105434 h 1018179"/>
                <a:gd name="connsiteX15" fmla="*/ 1644628 w 2073835"/>
                <a:gd name="connsiteY15" fmla="*/ 262020 h 1018179"/>
                <a:gd name="connsiteX16" fmla="*/ 1671460 w 2073835"/>
                <a:gd name="connsiteY16" fmla="*/ 403691 h 1018179"/>
                <a:gd name="connsiteX17" fmla="*/ 1670350 w 2073835"/>
                <a:gd name="connsiteY17" fmla="*/ 445054 h 1018179"/>
                <a:gd name="connsiteX18" fmla="*/ 1694126 w 2073835"/>
                <a:gd name="connsiteY18" fmla="*/ 470904 h 1018179"/>
                <a:gd name="connsiteX19" fmla="*/ 1700545 w 2073835"/>
                <a:gd name="connsiteY19" fmla="*/ 456384 h 1018179"/>
                <a:gd name="connsiteX20" fmla="*/ 1743850 w 2073835"/>
                <a:gd name="connsiteY20" fmla="*/ 303968 h 1018179"/>
                <a:gd name="connsiteX21" fmla="*/ 1836628 w 2073835"/>
                <a:gd name="connsiteY21" fmla="*/ 512562 h 1018179"/>
                <a:gd name="connsiteX22" fmla="*/ 1818797 w 2073835"/>
                <a:gd name="connsiteY22" fmla="*/ 616449 h 1018179"/>
                <a:gd name="connsiteX23" fmla="*/ 1809330 w 2073835"/>
                <a:gd name="connsiteY23" fmla="*/ 643932 h 1018179"/>
                <a:gd name="connsiteX24" fmla="*/ 1828639 w 2073835"/>
                <a:gd name="connsiteY24" fmla="*/ 692088 h 1018179"/>
                <a:gd name="connsiteX25" fmla="*/ 1841046 w 2073835"/>
                <a:gd name="connsiteY25" fmla="*/ 678131 h 1018179"/>
                <a:gd name="connsiteX26" fmla="*/ 1928839 w 2073835"/>
                <a:gd name="connsiteY26" fmla="*/ 546229 h 1018179"/>
                <a:gd name="connsiteX27" fmla="*/ 1953464 w 2073835"/>
                <a:gd name="connsiteY27" fmla="*/ 773194 h 1018179"/>
                <a:gd name="connsiteX28" fmla="*/ 1925321 w 2073835"/>
                <a:gd name="connsiteY28" fmla="*/ 833887 h 1018179"/>
                <a:gd name="connsiteX29" fmla="*/ 1887788 w 2073835"/>
                <a:gd name="connsiteY29" fmla="*/ 889545 h 1018179"/>
                <a:gd name="connsiteX30" fmla="*/ 1901384 w 2073835"/>
                <a:gd name="connsiteY30" fmla="*/ 958383 h 1018179"/>
                <a:gd name="connsiteX31" fmla="*/ 1901664 w 2073835"/>
                <a:gd name="connsiteY31" fmla="*/ 963928 h 1018179"/>
                <a:gd name="connsiteX32" fmla="*/ 1911505 w 2073835"/>
                <a:gd name="connsiteY32" fmla="*/ 960749 h 1018179"/>
                <a:gd name="connsiteX33" fmla="*/ 2059875 w 2073835"/>
                <a:gd name="connsiteY33" fmla="*/ 818704 h 1018179"/>
                <a:gd name="connsiteX34" fmla="*/ 2053441 w 2073835"/>
                <a:gd name="connsiteY34" fmla="*/ 1018052 h 1018179"/>
                <a:gd name="connsiteX35" fmla="*/ 2053388 w 2073835"/>
                <a:gd name="connsiteY35" fmla="*/ 1018179 h 1018179"/>
                <a:gd name="connsiteX36" fmla="*/ 1827546 w 2073835"/>
                <a:gd name="connsiteY36" fmla="*/ 1018179 h 1018179"/>
                <a:gd name="connsiteX37" fmla="*/ 1826757 w 2073835"/>
                <a:gd name="connsiteY37" fmla="*/ 1011530 h 1018179"/>
                <a:gd name="connsiteX38" fmla="*/ 1286369 w 2073835"/>
                <a:gd name="connsiteY38" fmla="*/ 1011530 h 1018179"/>
                <a:gd name="connsiteX39" fmla="*/ 1284390 w 2073835"/>
                <a:gd name="connsiteY39" fmla="*/ 991895 h 1018179"/>
                <a:gd name="connsiteX40" fmla="*/ 993926 w 2073835"/>
                <a:gd name="connsiteY40" fmla="*/ 755160 h 1018179"/>
                <a:gd name="connsiteX41" fmla="*/ 703463 w 2073835"/>
                <a:gd name="connsiteY41" fmla="*/ 991895 h 1018179"/>
                <a:gd name="connsiteX42" fmla="*/ 701483 w 2073835"/>
                <a:gd name="connsiteY42" fmla="*/ 1011530 h 1018179"/>
                <a:gd name="connsiteX43" fmla="*/ 83785 w 2073835"/>
                <a:gd name="connsiteY43" fmla="*/ 1011530 h 1018179"/>
                <a:gd name="connsiteX44" fmla="*/ 84222 w 2073835"/>
                <a:gd name="connsiteY44" fmla="*/ 1002870 h 1018179"/>
                <a:gd name="connsiteX45" fmla="*/ 39947 w 2073835"/>
                <a:gd name="connsiteY45" fmla="*/ 1005608 h 1018179"/>
                <a:gd name="connsiteX46" fmla="*/ 1517 w 2073835"/>
                <a:gd name="connsiteY46" fmla="*/ 1014873 h 1018179"/>
                <a:gd name="connsiteX47" fmla="*/ 101434 w 2073835"/>
                <a:gd name="connsiteY47" fmla="*/ 882551 h 1018179"/>
                <a:gd name="connsiteX48" fmla="*/ 101449 w 2073835"/>
                <a:gd name="connsiteY48" fmla="*/ 882540 h 1018179"/>
                <a:gd name="connsiteX49" fmla="*/ 118438 w 2073835"/>
                <a:gd name="connsiteY49" fmla="*/ 796523 h 1018179"/>
                <a:gd name="connsiteX50" fmla="*/ 90983 w 2073835"/>
                <a:gd name="connsiteY50" fmla="*/ 806526 h 1018179"/>
                <a:gd name="connsiteX51" fmla="*/ 3409 w 2073835"/>
                <a:gd name="connsiteY51" fmla="*/ 852621 h 1018179"/>
                <a:gd name="connsiteX52" fmla="*/ 101028 w 2073835"/>
                <a:gd name="connsiteY52" fmla="*/ 646249 h 1018179"/>
                <a:gd name="connsiteX53" fmla="*/ 191411 w 2073835"/>
                <a:gd name="connsiteY53" fmla="*/ 592012 h 1018179"/>
                <a:gd name="connsiteX54" fmla="*/ 215724 w 2073835"/>
                <a:gd name="connsiteY54" fmla="*/ 582337 h 1018179"/>
                <a:gd name="connsiteX55" fmla="*/ 248732 w 2073835"/>
                <a:gd name="connsiteY55" fmla="*/ 530134 h 1018179"/>
                <a:gd name="connsiteX56" fmla="*/ 193673 w 2073835"/>
                <a:gd name="connsiteY56" fmla="*/ 531208 h 1018179"/>
                <a:gd name="connsiteX57" fmla="*/ 95890 w 2073835"/>
                <a:gd name="connsiteY57" fmla="*/ 546450 h 1018179"/>
                <a:gd name="connsiteX58" fmla="*/ 255095 w 2073835"/>
                <a:gd name="connsiteY58" fmla="*/ 382827 h 1018179"/>
                <a:gd name="connsiteX59" fmla="*/ 397175 w 2073835"/>
                <a:gd name="connsiteY59" fmla="*/ 358249 h 1018179"/>
                <a:gd name="connsiteX60" fmla="*/ 404243 w 2073835"/>
                <a:gd name="connsiteY60" fmla="*/ 358551 h 1018179"/>
                <a:gd name="connsiteX61" fmla="*/ 449181 w 2073835"/>
                <a:gd name="connsiteY61" fmla="*/ 324533 h 1018179"/>
                <a:gd name="connsiteX62" fmla="*/ 440910 w 2073835"/>
                <a:gd name="connsiteY62" fmla="*/ 321817 h 1018179"/>
                <a:gd name="connsiteX63" fmla="*/ 284963 w 2073835"/>
                <a:gd name="connsiteY63" fmla="*/ 293776 h 1018179"/>
                <a:gd name="connsiteX64" fmla="*/ 483374 w 2073835"/>
                <a:gd name="connsiteY64" fmla="*/ 180851 h 1018179"/>
                <a:gd name="connsiteX65" fmla="*/ 644966 w 2073835"/>
                <a:gd name="connsiteY65" fmla="*/ 201719 h 1018179"/>
                <a:gd name="connsiteX66" fmla="*/ 654610 w 2073835"/>
                <a:gd name="connsiteY66" fmla="*/ 205195 h 1018179"/>
                <a:gd name="connsiteX67" fmla="*/ 659458 w 2073835"/>
                <a:gd name="connsiteY67" fmla="*/ 202751 h 1018179"/>
                <a:gd name="connsiteX68" fmla="*/ 693065 w 2073835"/>
                <a:gd name="connsiteY68" fmla="*/ 191267 h 1018179"/>
                <a:gd name="connsiteX69" fmla="*/ 667080 w 2073835"/>
                <a:gd name="connsiteY69" fmla="*/ 172930 h 1018179"/>
                <a:gd name="connsiteX70" fmla="*/ 526180 w 2073835"/>
                <a:gd name="connsiteY70" fmla="*/ 100454 h 1018179"/>
                <a:gd name="connsiteX71" fmla="*/ 683757 w 2073835"/>
                <a:gd name="connsiteY71" fmla="*/ 48863 h 1018179"/>
                <a:gd name="connsiteX72" fmla="*/ 748960 w 2073835"/>
                <a:gd name="connsiteY72" fmla="*/ 50577 h 1018179"/>
                <a:gd name="connsiteX73" fmla="*/ 881341 w 2073835"/>
                <a:gd name="connsiteY73" fmla="*/ 107728 h 1018179"/>
                <a:gd name="connsiteX74" fmla="*/ 929904 w 2073835"/>
                <a:gd name="connsiteY74" fmla="*/ 142511 h 1018179"/>
                <a:gd name="connsiteX75" fmla="*/ 971678 w 2073835"/>
                <a:gd name="connsiteY75" fmla="*/ 140534 h 1018179"/>
                <a:gd name="connsiteX76" fmla="*/ 960141 w 2073835"/>
                <a:gd name="connsiteY76" fmla="*/ 125282 h 1018179"/>
                <a:gd name="connsiteX77" fmla="*/ 847922 w 2073835"/>
                <a:gd name="connsiteY77" fmla="*/ 13423 h 1018179"/>
                <a:gd name="connsiteX78" fmla="*/ 941222 w 2073835"/>
                <a:gd name="connsiteY78" fmla="*/ 1295 h 1018179"/>
                <a:gd name="connsiteX0-1" fmla="*/ 941222 w 2073835"/>
                <a:gd name="connsiteY0-2" fmla="*/ 1295 h 1018179"/>
                <a:gd name="connsiteX1-3" fmla="*/ 1075324 w 2073835"/>
                <a:gd name="connsiteY1-4" fmla="*/ 33590 h 1018179"/>
                <a:gd name="connsiteX2-5" fmla="*/ 1184084 w 2073835"/>
                <a:gd name="connsiteY2-6" fmla="*/ 128259 h 1018179"/>
                <a:gd name="connsiteX3-7" fmla="*/ 1212920 w 2073835"/>
                <a:gd name="connsiteY3-8" fmla="*/ 166945 h 1018179"/>
                <a:gd name="connsiteX4-9" fmla="*/ 1242709 w 2073835"/>
                <a:gd name="connsiteY4-10" fmla="*/ 174112 h 1018179"/>
                <a:gd name="connsiteX5-11" fmla="*/ 1238958 w 2073835"/>
                <a:gd name="connsiteY5-12" fmla="*/ 157124 h 1018179"/>
                <a:gd name="connsiteX6-13" fmla="*/ 1183625 w 2073835"/>
                <a:gd name="connsiteY6-14" fmla="*/ 8652 h 1018179"/>
                <a:gd name="connsiteX7-15" fmla="*/ 1196051 w 2073835"/>
                <a:gd name="connsiteY7-16" fmla="*/ 6190 h 1018179"/>
                <a:gd name="connsiteX8-17" fmla="*/ 1381889 w 2073835"/>
                <a:gd name="connsiteY8-18" fmla="*/ 121834 h 1018179"/>
                <a:gd name="connsiteX9-19" fmla="*/ 1441247 w 2073835"/>
                <a:gd name="connsiteY9-20" fmla="*/ 253240 h 1018179"/>
                <a:gd name="connsiteX10-21" fmla="*/ 1442778 w 2073835"/>
                <a:gd name="connsiteY10-22" fmla="*/ 260415 h 1018179"/>
                <a:gd name="connsiteX11-23" fmla="*/ 1476284 w 2073835"/>
                <a:gd name="connsiteY11-24" fmla="*/ 277306 h 1018179"/>
                <a:gd name="connsiteX12-25" fmla="*/ 1497407 w 2073835"/>
                <a:gd name="connsiteY12-26" fmla="*/ 262750 h 1018179"/>
                <a:gd name="connsiteX13-27" fmla="*/ 1478496 w 2073835"/>
                <a:gd name="connsiteY13-28" fmla="*/ 105434 h 1018179"/>
                <a:gd name="connsiteX14-29" fmla="*/ 1644628 w 2073835"/>
                <a:gd name="connsiteY14-30" fmla="*/ 262020 h 1018179"/>
                <a:gd name="connsiteX15-31" fmla="*/ 1671460 w 2073835"/>
                <a:gd name="connsiteY15-32" fmla="*/ 403691 h 1018179"/>
                <a:gd name="connsiteX16-33" fmla="*/ 1670350 w 2073835"/>
                <a:gd name="connsiteY16-34" fmla="*/ 445054 h 1018179"/>
                <a:gd name="connsiteX17-35" fmla="*/ 1694126 w 2073835"/>
                <a:gd name="connsiteY17-36" fmla="*/ 470904 h 1018179"/>
                <a:gd name="connsiteX18-37" fmla="*/ 1700545 w 2073835"/>
                <a:gd name="connsiteY18-38" fmla="*/ 456384 h 1018179"/>
                <a:gd name="connsiteX19-39" fmla="*/ 1743850 w 2073835"/>
                <a:gd name="connsiteY19-40" fmla="*/ 303968 h 1018179"/>
                <a:gd name="connsiteX20-41" fmla="*/ 1836628 w 2073835"/>
                <a:gd name="connsiteY20-42" fmla="*/ 512562 h 1018179"/>
                <a:gd name="connsiteX21-43" fmla="*/ 1818797 w 2073835"/>
                <a:gd name="connsiteY21-44" fmla="*/ 616449 h 1018179"/>
                <a:gd name="connsiteX22-45" fmla="*/ 1809330 w 2073835"/>
                <a:gd name="connsiteY22-46" fmla="*/ 643932 h 1018179"/>
                <a:gd name="connsiteX23-47" fmla="*/ 1828639 w 2073835"/>
                <a:gd name="connsiteY23-48" fmla="*/ 692088 h 1018179"/>
                <a:gd name="connsiteX24-49" fmla="*/ 1841046 w 2073835"/>
                <a:gd name="connsiteY24-50" fmla="*/ 678131 h 1018179"/>
                <a:gd name="connsiteX25-51" fmla="*/ 1928839 w 2073835"/>
                <a:gd name="connsiteY25-52" fmla="*/ 546229 h 1018179"/>
                <a:gd name="connsiteX26-53" fmla="*/ 1953464 w 2073835"/>
                <a:gd name="connsiteY26-54" fmla="*/ 773194 h 1018179"/>
                <a:gd name="connsiteX27-55" fmla="*/ 1925321 w 2073835"/>
                <a:gd name="connsiteY27-56" fmla="*/ 833887 h 1018179"/>
                <a:gd name="connsiteX28-57" fmla="*/ 1887788 w 2073835"/>
                <a:gd name="connsiteY28-58" fmla="*/ 889545 h 1018179"/>
                <a:gd name="connsiteX29-59" fmla="*/ 1901384 w 2073835"/>
                <a:gd name="connsiteY29-60" fmla="*/ 958383 h 1018179"/>
                <a:gd name="connsiteX30-61" fmla="*/ 1901664 w 2073835"/>
                <a:gd name="connsiteY30-62" fmla="*/ 963928 h 1018179"/>
                <a:gd name="connsiteX31-63" fmla="*/ 1911505 w 2073835"/>
                <a:gd name="connsiteY31-64" fmla="*/ 960749 h 1018179"/>
                <a:gd name="connsiteX32-65" fmla="*/ 2059875 w 2073835"/>
                <a:gd name="connsiteY32-66" fmla="*/ 818704 h 1018179"/>
                <a:gd name="connsiteX33-67" fmla="*/ 2053441 w 2073835"/>
                <a:gd name="connsiteY33-68" fmla="*/ 1018052 h 1018179"/>
                <a:gd name="connsiteX34-69" fmla="*/ 2053388 w 2073835"/>
                <a:gd name="connsiteY34-70" fmla="*/ 1018179 h 1018179"/>
                <a:gd name="connsiteX35-71" fmla="*/ 1827546 w 2073835"/>
                <a:gd name="connsiteY35-72" fmla="*/ 1018179 h 1018179"/>
                <a:gd name="connsiteX36-73" fmla="*/ 1826757 w 2073835"/>
                <a:gd name="connsiteY36-74" fmla="*/ 1011530 h 1018179"/>
                <a:gd name="connsiteX37-75" fmla="*/ 1286369 w 2073835"/>
                <a:gd name="connsiteY37-76" fmla="*/ 1011530 h 1018179"/>
                <a:gd name="connsiteX38-77" fmla="*/ 1284390 w 2073835"/>
                <a:gd name="connsiteY38-78" fmla="*/ 991895 h 1018179"/>
                <a:gd name="connsiteX39-79" fmla="*/ 993926 w 2073835"/>
                <a:gd name="connsiteY39-80" fmla="*/ 755160 h 1018179"/>
                <a:gd name="connsiteX40-81" fmla="*/ 703463 w 2073835"/>
                <a:gd name="connsiteY40-82" fmla="*/ 991895 h 1018179"/>
                <a:gd name="connsiteX41-83" fmla="*/ 701483 w 2073835"/>
                <a:gd name="connsiteY41-84" fmla="*/ 1011530 h 1018179"/>
                <a:gd name="connsiteX42-85" fmla="*/ 83785 w 2073835"/>
                <a:gd name="connsiteY42-86" fmla="*/ 1011530 h 1018179"/>
                <a:gd name="connsiteX43-87" fmla="*/ 84222 w 2073835"/>
                <a:gd name="connsiteY43-88" fmla="*/ 1002870 h 1018179"/>
                <a:gd name="connsiteX44-89" fmla="*/ 39947 w 2073835"/>
                <a:gd name="connsiteY44-90" fmla="*/ 1005608 h 1018179"/>
                <a:gd name="connsiteX45-91" fmla="*/ 1517 w 2073835"/>
                <a:gd name="connsiteY45-92" fmla="*/ 1014873 h 1018179"/>
                <a:gd name="connsiteX46-93" fmla="*/ 101434 w 2073835"/>
                <a:gd name="connsiteY46-94" fmla="*/ 882551 h 1018179"/>
                <a:gd name="connsiteX47-95" fmla="*/ 101449 w 2073835"/>
                <a:gd name="connsiteY47-96" fmla="*/ 882540 h 1018179"/>
                <a:gd name="connsiteX48-97" fmla="*/ 118438 w 2073835"/>
                <a:gd name="connsiteY48-98" fmla="*/ 796523 h 1018179"/>
                <a:gd name="connsiteX49-99" fmla="*/ 90983 w 2073835"/>
                <a:gd name="connsiteY49-100" fmla="*/ 806526 h 1018179"/>
                <a:gd name="connsiteX50-101" fmla="*/ 3409 w 2073835"/>
                <a:gd name="connsiteY50-102" fmla="*/ 852621 h 1018179"/>
                <a:gd name="connsiteX51-103" fmla="*/ 101028 w 2073835"/>
                <a:gd name="connsiteY51-104" fmla="*/ 646249 h 1018179"/>
                <a:gd name="connsiteX52-105" fmla="*/ 191411 w 2073835"/>
                <a:gd name="connsiteY52-106" fmla="*/ 592012 h 1018179"/>
                <a:gd name="connsiteX53-107" fmla="*/ 215724 w 2073835"/>
                <a:gd name="connsiteY53-108" fmla="*/ 582337 h 1018179"/>
                <a:gd name="connsiteX54-109" fmla="*/ 248732 w 2073835"/>
                <a:gd name="connsiteY54-110" fmla="*/ 530134 h 1018179"/>
                <a:gd name="connsiteX55-111" fmla="*/ 193673 w 2073835"/>
                <a:gd name="connsiteY55-112" fmla="*/ 531208 h 1018179"/>
                <a:gd name="connsiteX56-113" fmla="*/ 95890 w 2073835"/>
                <a:gd name="connsiteY56-114" fmla="*/ 546450 h 1018179"/>
                <a:gd name="connsiteX57-115" fmla="*/ 255095 w 2073835"/>
                <a:gd name="connsiteY57-116" fmla="*/ 382827 h 1018179"/>
                <a:gd name="connsiteX58-117" fmla="*/ 397175 w 2073835"/>
                <a:gd name="connsiteY58-118" fmla="*/ 358249 h 1018179"/>
                <a:gd name="connsiteX59-119" fmla="*/ 404243 w 2073835"/>
                <a:gd name="connsiteY59-120" fmla="*/ 358551 h 1018179"/>
                <a:gd name="connsiteX60-121" fmla="*/ 449181 w 2073835"/>
                <a:gd name="connsiteY60-122" fmla="*/ 324533 h 1018179"/>
                <a:gd name="connsiteX61-123" fmla="*/ 440910 w 2073835"/>
                <a:gd name="connsiteY61-124" fmla="*/ 321817 h 1018179"/>
                <a:gd name="connsiteX62-125" fmla="*/ 284963 w 2073835"/>
                <a:gd name="connsiteY62-126" fmla="*/ 293776 h 1018179"/>
                <a:gd name="connsiteX63-127" fmla="*/ 483374 w 2073835"/>
                <a:gd name="connsiteY63-128" fmla="*/ 180851 h 1018179"/>
                <a:gd name="connsiteX64-129" fmla="*/ 644966 w 2073835"/>
                <a:gd name="connsiteY64-130" fmla="*/ 201719 h 1018179"/>
                <a:gd name="connsiteX65-131" fmla="*/ 654610 w 2073835"/>
                <a:gd name="connsiteY65-132" fmla="*/ 205195 h 1018179"/>
                <a:gd name="connsiteX66-133" fmla="*/ 659458 w 2073835"/>
                <a:gd name="connsiteY66-134" fmla="*/ 202751 h 1018179"/>
                <a:gd name="connsiteX67-135" fmla="*/ 693065 w 2073835"/>
                <a:gd name="connsiteY67-136" fmla="*/ 191267 h 1018179"/>
                <a:gd name="connsiteX68-137" fmla="*/ 667080 w 2073835"/>
                <a:gd name="connsiteY68-138" fmla="*/ 172930 h 1018179"/>
                <a:gd name="connsiteX69-139" fmla="*/ 526180 w 2073835"/>
                <a:gd name="connsiteY69-140" fmla="*/ 100454 h 1018179"/>
                <a:gd name="connsiteX70-141" fmla="*/ 683757 w 2073835"/>
                <a:gd name="connsiteY70-142" fmla="*/ 48863 h 1018179"/>
                <a:gd name="connsiteX71-143" fmla="*/ 748960 w 2073835"/>
                <a:gd name="connsiteY71-144" fmla="*/ 50577 h 1018179"/>
                <a:gd name="connsiteX72-145" fmla="*/ 881341 w 2073835"/>
                <a:gd name="connsiteY72-146" fmla="*/ 107728 h 1018179"/>
                <a:gd name="connsiteX73-147" fmla="*/ 929904 w 2073835"/>
                <a:gd name="connsiteY73-148" fmla="*/ 142511 h 1018179"/>
                <a:gd name="connsiteX74-149" fmla="*/ 971678 w 2073835"/>
                <a:gd name="connsiteY74-150" fmla="*/ 140534 h 1018179"/>
                <a:gd name="connsiteX75-151" fmla="*/ 960141 w 2073835"/>
                <a:gd name="connsiteY75-152" fmla="*/ 125282 h 1018179"/>
                <a:gd name="connsiteX76-153" fmla="*/ 847922 w 2073835"/>
                <a:gd name="connsiteY76-154" fmla="*/ 13423 h 1018179"/>
                <a:gd name="connsiteX77-155" fmla="*/ 941222 w 2073835"/>
                <a:gd name="connsiteY77-156" fmla="*/ 1295 h 1018179"/>
                <a:gd name="connsiteX0-157" fmla="*/ 941222 w 2073835"/>
                <a:gd name="connsiteY0-158" fmla="*/ 1295 h 1018179"/>
                <a:gd name="connsiteX1-159" fmla="*/ 1075324 w 2073835"/>
                <a:gd name="connsiteY1-160" fmla="*/ 33590 h 1018179"/>
                <a:gd name="connsiteX2-161" fmla="*/ 1184084 w 2073835"/>
                <a:gd name="connsiteY2-162" fmla="*/ 128259 h 1018179"/>
                <a:gd name="connsiteX3-163" fmla="*/ 1212920 w 2073835"/>
                <a:gd name="connsiteY3-164" fmla="*/ 166945 h 1018179"/>
                <a:gd name="connsiteX4-165" fmla="*/ 1242709 w 2073835"/>
                <a:gd name="connsiteY4-166" fmla="*/ 174112 h 1018179"/>
                <a:gd name="connsiteX5-167" fmla="*/ 1238958 w 2073835"/>
                <a:gd name="connsiteY5-168" fmla="*/ 157124 h 1018179"/>
                <a:gd name="connsiteX6-169" fmla="*/ 1183625 w 2073835"/>
                <a:gd name="connsiteY6-170" fmla="*/ 8652 h 1018179"/>
                <a:gd name="connsiteX7-171" fmla="*/ 1196051 w 2073835"/>
                <a:gd name="connsiteY7-172" fmla="*/ 6190 h 1018179"/>
                <a:gd name="connsiteX8-173" fmla="*/ 1381889 w 2073835"/>
                <a:gd name="connsiteY8-174" fmla="*/ 121834 h 1018179"/>
                <a:gd name="connsiteX9-175" fmla="*/ 1441247 w 2073835"/>
                <a:gd name="connsiteY9-176" fmla="*/ 253240 h 1018179"/>
                <a:gd name="connsiteX10-177" fmla="*/ 1442778 w 2073835"/>
                <a:gd name="connsiteY10-178" fmla="*/ 260415 h 1018179"/>
                <a:gd name="connsiteX11-179" fmla="*/ 1476284 w 2073835"/>
                <a:gd name="connsiteY11-180" fmla="*/ 277306 h 1018179"/>
                <a:gd name="connsiteX12-181" fmla="*/ 1497407 w 2073835"/>
                <a:gd name="connsiteY12-182" fmla="*/ 262750 h 1018179"/>
                <a:gd name="connsiteX13-183" fmla="*/ 1478496 w 2073835"/>
                <a:gd name="connsiteY13-184" fmla="*/ 105434 h 1018179"/>
                <a:gd name="connsiteX14-185" fmla="*/ 1644628 w 2073835"/>
                <a:gd name="connsiteY14-186" fmla="*/ 262020 h 1018179"/>
                <a:gd name="connsiteX15-187" fmla="*/ 1671460 w 2073835"/>
                <a:gd name="connsiteY15-188" fmla="*/ 403691 h 1018179"/>
                <a:gd name="connsiteX16-189" fmla="*/ 1670350 w 2073835"/>
                <a:gd name="connsiteY16-190" fmla="*/ 445054 h 1018179"/>
                <a:gd name="connsiteX17-191" fmla="*/ 1694126 w 2073835"/>
                <a:gd name="connsiteY17-192" fmla="*/ 470904 h 1018179"/>
                <a:gd name="connsiteX18-193" fmla="*/ 1707195 w 2073835"/>
                <a:gd name="connsiteY18-194" fmla="*/ 443083 h 1018179"/>
                <a:gd name="connsiteX19-195" fmla="*/ 1743850 w 2073835"/>
                <a:gd name="connsiteY19-196" fmla="*/ 303968 h 1018179"/>
                <a:gd name="connsiteX20-197" fmla="*/ 1836628 w 2073835"/>
                <a:gd name="connsiteY20-198" fmla="*/ 512562 h 1018179"/>
                <a:gd name="connsiteX21-199" fmla="*/ 1818797 w 2073835"/>
                <a:gd name="connsiteY21-200" fmla="*/ 616449 h 1018179"/>
                <a:gd name="connsiteX22-201" fmla="*/ 1809330 w 2073835"/>
                <a:gd name="connsiteY22-202" fmla="*/ 643932 h 1018179"/>
                <a:gd name="connsiteX23-203" fmla="*/ 1828639 w 2073835"/>
                <a:gd name="connsiteY23-204" fmla="*/ 692088 h 1018179"/>
                <a:gd name="connsiteX24-205" fmla="*/ 1841046 w 2073835"/>
                <a:gd name="connsiteY24-206" fmla="*/ 678131 h 1018179"/>
                <a:gd name="connsiteX25-207" fmla="*/ 1928839 w 2073835"/>
                <a:gd name="connsiteY25-208" fmla="*/ 546229 h 1018179"/>
                <a:gd name="connsiteX26-209" fmla="*/ 1953464 w 2073835"/>
                <a:gd name="connsiteY26-210" fmla="*/ 773194 h 1018179"/>
                <a:gd name="connsiteX27-211" fmla="*/ 1925321 w 2073835"/>
                <a:gd name="connsiteY27-212" fmla="*/ 833887 h 1018179"/>
                <a:gd name="connsiteX28-213" fmla="*/ 1887788 w 2073835"/>
                <a:gd name="connsiteY28-214" fmla="*/ 889545 h 1018179"/>
                <a:gd name="connsiteX29-215" fmla="*/ 1901384 w 2073835"/>
                <a:gd name="connsiteY29-216" fmla="*/ 958383 h 1018179"/>
                <a:gd name="connsiteX30-217" fmla="*/ 1901664 w 2073835"/>
                <a:gd name="connsiteY30-218" fmla="*/ 963928 h 1018179"/>
                <a:gd name="connsiteX31-219" fmla="*/ 1911505 w 2073835"/>
                <a:gd name="connsiteY31-220" fmla="*/ 960749 h 1018179"/>
                <a:gd name="connsiteX32-221" fmla="*/ 2059875 w 2073835"/>
                <a:gd name="connsiteY32-222" fmla="*/ 818704 h 1018179"/>
                <a:gd name="connsiteX33-223" fmla="*/ 2053441 w 2073835"/>
                <a:gd name="connsiteY33-224" fmla="*/ 1018052 h 1018179"/>
                <a:gd name="connsiteX34-225" fmla="*/ 2053388 w 2073835"/>
                <a:gd name="connsiteY34-226" fmla="*/ 1018179 h 1018179"/>
                <a:gd name="connsiteX35-227" fmla="*/ 1827546 w 2073835"/>
                <a:gd name="connsiteY35-228" fmla="*/ 1018179 h 1018179"/>
                <a:gd name="connsiteX36-229" fmla="*/ 1826757 w 2073835"/>
                <a:gd name="connsiteY36-230" fmla="*/ 1011530 h 1018179"/>
                <a:gd name="connsiteX37-231" fmla="*/ 1286369 w 2073835"/>
                <a:gd name="connsiteY37-232" fmla="*/ 1011530 h 1018179"/>
                <a:gd name="connsiteX38-233" fmla="*/ 1284390 w 2073835"/>
                <a:gd name="connsiteY38-234" fmla="*/ 991895 h 1018179"/>
                <a:gd name="connsiteX39-235" fmla="*/ 993926 w 2073835"/>
                <a:gd name="connsiteY39-236" fmla="*/ 755160 h 1018179"/>
                <a:gd name="connsiteX40-237" fmla="*/ 703463 w 2073835"/>
                <a:gd name="connsiteY40-238" fmla="*/ 991895 h 1018179"/>
                <a:gd name="connsiteX41-239" fmla="*/ 701483 w 2073835"/>
                <a:gd name="connsiteY41-240" fmla="*/ 1011530 h 1018179"/>
                <a:gd name="connsiteX42-241" fmla="*/ 83785 w 2073835"/>
                <a:gd name="connsiteY42-242" fmla="*/ 1011530 h 1018179"/>
                <a:gd name="connsiteX43-243" fmla="*/ 84222 w 2073835"/>
                <a:gd name="connsiteY43-244" fmla="*/ 1002870 h 1018179"/>
                <a:gd name="connsiteX44-245" fmla="*/ 39947 w 2073835"/>
                <a:gd name="connsiteY44-246" fmla="*/ 1005608 h 1018179"/>
                <a:gd name="connsiteX45-247" fmla="*/ 1517 w 2073835"/>
                <a:gd name="connsiteY45-248" fmla="*/ 1014873 h 1018179"/>
                <a:gd name="connsiteX46-249" fmla="*/ 101434 w 2073835"/>
                <a:gd name="connsiteY46-250" fmla="*/ 882551 h 1018179"/>
                <a:gd name="connsiteX47-251" fmla="*/ 101449 w 2073835"/>
                <a:gd name="connsiteY47-252" fmla="*/ 882540 h 1018179"/>
                <a:gd name="connsiteX48-253" fmla="*/ 118438 w 2073835"/>
                <a:gd name="connsiteY48-254" fmla="*/ 796523 h 1018179"/>
                <a:gd name="connsiteX49-255" fmla="*/ 90983 w 2073835"/>
                <a:gd name="connsiteY49-256" fmla="*/ 806526 h 1018179"/>
                <a:gd name="connsiteX50-257" fmla="*/ 3409 w 2073835"/>
                <a:gd name="connsiteY50-258" fmla="*/ 852621 h 1018179"/>
                <a:gd name="connsiteX51-259" fmla="*/ 101028 w 2073835"/>
                <a:gd name="connsiteY51-260" fmla="*/ 646249 h 1018179"/>
                <a:gd name="connsiteX52-261" fmla="*/ 191411 w 2073835"/>
                <a:gd name="connsiteY52-262" fmla="*/ 592012 h 1018179"/>
                <a:gd name="connsiteX53-263" fmla="*/ 215724 w 2073835"/>
                <a:gd name="connsiteY53-264" fmla="*/ 582337 h 1018179"/>
                <a:gd name="connsiteX54-265" fmla="*/ 248732 w 2073835"/>
                <a:gd name="connsiteY54-266" fmla="*/ 530134 h 1018179"/>
                <a:gd name="connsiteX55-267" fmla="*/ 193673 w 2073835"/>
                <a:gd name="connsiteY55-268" fmla="*/ 531208 h 1018179"/>
                <a:gd name="connsiteX56-269" fmla="*/ 95890 w 2073835"/>
                <a:gd name="connsiteY56-270" fmla="*/ 546450 h 1018179"/>
                <a:gd name="connsiteX57-271" fmla="*/ 255095 w 2073835"/>
                <a:gd name="connsiteY57-272" fmla="*/ 382827 h 1018179"/>
                <a:gd name="connsiteX58-273" fmla="*/ 397175 w 2073835"/>
                <a:gd name="connsiteY58-274" fmla="*/ 358249 h 1018179"/>
                <a:gd name="connsiteX59-275" fmla="*/ 404243 w 2073835"/>
                <a:gd name="connsiteY59-276" fmla="*/ 358551 h 1018179"/>
                <a:gd name="connsiteX60-277" fmla="*/ 449181 w 2073835"/>
                <a:gd name="connsiteY60-278" fmla="*/ 324533 h 1018179"/>
                <a:gd name="connsiteX61-279" fmla="*/ 440910 w 2073835"/>
                <a:gd name="connsiteY61-280" fmla="*/ 321817 h 1018179"/>
                <a:gd name="connsiteX62-281" fmla="*/ 284963 w 2073835"/>
                <a:gd name="connsiteY62-282" fmla="*/ 293776 h 1018179"/>
                <a:gd name="connsiteX63-283" fmla="*/ 483374 w 2073835"/>
                <a:gd name="connsiteY63-284" fmla="*/ 180851 h 1018179"/>
                <a:gd name="connsiteX64-285" fmla="*/ 644966 w 2073835"/>
                <a:gd name="connsiteY64-286" fmla="*/ 201719 h 1018179"/>
                <a:gd name="connsiteX65-287" fmla="*/ 654610 w 2073835"/>
                <a:gd name="connsiteY65-288" fmla="*/ 205195 h 1018179"/>
                <a:gd name="connsiteX66-289" fmla="*/ 659458 w 2073835"/>
                <a:gd name="connsiteY66-290" fmla="*/ 202751 h 1018179"/>
                <a:gd name="connsiteX67-291" fmla="*/ 693065 w 2073835"/>
                <a:gd name="connsiteY67-292" fmla="*/ 191267 h 1018179"/>
                <a:gd name="connsiteX68-293" fmla="*/ 667080 w 2073835"/>
                <a:gd name="connsiteY68-294" fmla="*/ 172930 h 1018179"/>
                <a:gd name="connsiteX69-295" fmla="*/ 526180 w 2073835"/>
                <a:gd name="connsiteY69-296" fmla="*/ 100454 h 1018179"/>
                <a:gd name="connsiteX70-297" fmla="*/ 683757 w 2073835"/>
                <a:gd name="connsiteY70-298" fmla="*/ 48863 h 1018179"/>
                <a:gd name="connsiteX71-299" fmla="*/ 748960 w 2073835"/>
                <a:gd name="connsiteY71-300" fmla="*/ 50577 h 1018179"/>
                <a:gd name="connsiteX72-301" fmla="*/ 881341 w 2073835"/>
                <a:gd name="connsiteY72-302" fmla="*/ 107728 h 1018179"/>
                <a:gd name="connsiteX73-303" fmla="*/ 929904 w 2073835"/>
                <a:gd name="connsiteY73-304" fmla="*/ 142511 h 1018179"/>
                <a:gd name="connsiteX74-305" fmla="*/ 971678 w 2073835"/>
                <a:gd name="connsiteY74-306" fmla="*/ 140534 h 1018179"/>
                <a:gd name="connsiteX75-307" fmla="*/ 960141 w 2073835"/>
                <a:gd name="connsiteY75-308" fmla="*/ 125282 h 1018179"/>
                <a:gd name="connsiteX76-309" fmla="*/ 847922 w 2073835"/>
                <a:gd name="connsiteY76-310" fmla="*/ 13423 h 1018179"/>
                <a:gd name="connsiteX77-311" fmla="*/ 941222 w 2073835"/>
                <a:gd name="connsiteY77-312" fmla="*/ 1295 h 1018179"/>
                <a:gd name="connsiteX0-313" fmla="*/ 941222 w 2073835"/>
                <a:gd name="connsiteY0-314" fmla="*/ 1295 h 1018179"/>
                <a:gd name="connsiteX1-315" fmla="*/ 1075324 w 2073835"/>
                <a:gd name="connsiteY1-316" fmla="*/ 33590 h 1018179"/>
                <a:gd name="connsiteX2-317" fmla="*/ 1184084 w 2073835"/>
                <a:gd name="connsiteY2-318" fmla="*/ 128259 h 1018179"/>
                <a:gd name="connsiteX3-319" fmla="*/ 1212920 w 2073835"/>
                <a:gd name="connsiteY3-320" fmla="*/ 166945 h 1018179"/>
                <a:gd name="connsiteX4-321" fmla="*/ 1242709 w 2073835"/>
                <a:gd name="connsiteY4-322" fmla="*/ 174112 h 1018179"/>
                <a:gd name="connsiteX5-323" fmla="*/ 1238958 w 2073835"/>
                <a:gd name="connsiteY5-324" fmla="*/ 157124 h 1018179"/>
                <a:gd name="connsiteX6-325" fmla="*/ 1183625 w 2073835"/>
                <a:gd name="connsiteY6-326" fmla="*/ 8652 h 1018179"/>
                <a:gd name="connsiteX7-327" fmla="*/ 1196051 w 2073835"/>
                <a:gd name="connsiteY7-328" fmla="*/ 6190 h 1018179"/>
                <a:gd name="connsiteX8-329" fmla="*/ 1381889 w 2073835"/>
                <a:gd name="connsiteY8-330" fmla="*/ 121834 h 1018179"/>
                <a:gd name="connsiteX9-331" fmla="*/ 1441247 w 2073835"/>
                <a:gd name="connsiteY9-332" fmla="*/ 253240 h 1018179"/>
                <a:gd name="connsiteX10-333" fmla="*/ 1442778 w 2073835"/>
                <a:gd name="connsiteY10-334" fmla="*/ 260415 h 1018179"/>
                <a:gd name="connsiteX11-335" fmla="*/ 1476284 w 2073835"/>
                <a:gd name="connsiteY11-336" fmla="*/ 277306 h 1018179"/>
                <a:gd name="connsiteX12-337" fmla="*/ 1497407 w 2073835"/>
                <a:gd name="connsiteY12-338" fmla="*/ 262750 h 1018179"/>
                <a:gd name="connsiteX13-339" fmla="*/ 1478496 w 2073835"/>
                <a:gd name="connsiteY13-340" fmla="*/ 105434 h 1018179"/>
                <a:gd name="connsiteX14-341" fmla="*/ 1644628 w 2073835"/>
                <a:gd name="connsiteY14-342" fmla="*/ 262020 h 1018179"/>
                <a:gd name="connsiteX15-343" fmla="*/ 1671460 w 2073835"/>
                <a:gd name="connsiteY15-344" fmla="*/ 403691 h 1018179"/>
                <a:gd name="connsiteX16-345" fmla="*/ 1670350 w 2073835"/>
                <a:gd name="connsiteY16-346" fmla="*/ 445054 h 1018179"/>
                <a:gd name="connsiteX17-347" fmla="*/ 1694126 w 2073835"/>
                <a:gd name="connsiteY17-348" fmla="*/ 470904 h 1018179"/>
                <a:gd name="connsiteX18-349" fmla="*/ 1707195 w 2073835"/>
                <a:gd name="connsiteY18-350" fmla="*/ 443083 h 1018179"/>
                <a:gd name="connsiteX19-351" fmla="*/ 1743850 w 2073835"/>
                <a:gd name="connsiteY19-352" fmla="*/ 303968 h 1018179"/>
                <a:gd name="connsiteX20-353" fmla="*/ 1836628 w 2073835"/>
                <a:gd name="connsiteY20-354" fmla="*/ 512562 h 1018179"/>
                <a:gd name="connsiteX21-355" fmla="*/ 1818797 w 2073835"/>
                <a:gd name="connsiteY21-356" fmla="*/ 616449 h 1018179"/>
                <a:gd name="connsiteX22-357" fmla="*/ 1809330 w 2073835"/>
                <a:gd name="connsiteY22-358" fmla="*/ 643932 h 1018179"/>
                <a:gd name="connsiteX23-359" fmla="*/ 1835289 w 2073835"/>
                <a:gd name="connsiteY23-360" fmla="*/ 688763 h 1018179"/>
                <a:gd name="connsiteX24-361" fmla="*/ 1841046 w 2073835"/>
                <a:gd name="connsiteY24-362" fmla="*/ 678131 h 1018179"/>
                <a:gd name="connsiteX25-363" fmla="*/ 1928839 w 2073835"/>
                <a:gd name="connsiteY25-364" fmla="*/ 546229 h 1018179"/>
                <a:gd name="connsiteX26-365" fmla="*/ 1953464 w 2073835"/>
                <a:gd name="connsiteY26-366" fmla="*/ 773194 h 1018179"/>
                <a:gd name="connsiteX27-367" fmla="*/ 1925321 w 2073835"/>
                <a:gd name="connsiteY27-368" fmla="*/ 833887 h 1018179"/>
                <a:gd name="connsiteX28-369" fmla="*/ 1887788 w 2073835"/>
                <a:gd name="connsiteY28-370" fmla="*/ 889545 h 1018179"/>
                <a:gd name="connsiteX29-371" fmla="*/ 1901384 w 2073835"/>
                <a:gd name="connsiteY29-372" fmla="*/ 958383 h 1018179"/>
                <a:gd name="connsiteX30-373" fmla="*/ 1901664 w 2073835"/>
                <a:gd name="connsiteY30-374" fmla="*/ 963928 h 1018179"/>
                <a:gd name="connsiteX31-375" fmla="*/ 1911505 w 2073835"/>
                <a:gd name="connsiteY31-376" fmla="*/ 960749 h 1018179"/>
                <a:gd name="connsiteX32-377" fmla="*/ 2059875 w 2073835"/>
                <a:gd name="connsiteY32-378" fmla="*/ 818704 h 1018179"/>
                <a:gd name="connsiteX33-379" fmla="*/ 2053441 w 2073835"/>
                <a:gd name="connsiteY33-380" fmla="*/ 1018052 h 1018179"/>
                <a:gd name="connsiteX34-381" fmla="*/ 2053388 w 2073835"/>
                <a:gd name="connsiteY34-382" fmla="*/ 1018179 h 1018179"/>
                <a:gd name="connsiteX35-383" fmla="*/ 1827546 w 2073835"/>
                <a:gd name="connsiteY35-384" fmla="*/ 1018179 h 1018179"/>
                <a:gd name="connsiteX36-385" fmla="*/ 1826757 w 2073835"/>
                <a:gd name="connsiteY36-386" fmla="*/ 1011530 h 1018179"/>
                <a:gd name="connsiteX37-387" fmla="*/ 1286369 w 2073835"/>
                <a:gd name="connsiteY37-388" fmla="*/ 1011530 h 1018179"/>
                <a:gd name="connsiteX38-389" fmla="*/ 1284390 w 2073835"/>
                <a:gd name="connsiteY38-390" fmla="*/ 991895 h 1018179"/>
                <a:gd name="connsiteX39-391" fmla="*/ 993926 w 2073835"/>
                <a:gd name="connsiteY39-392" fmla="*/ 755160 h 1018179"/>
                <a:gd name="connsiteX40-393" fmla="*/ 703463 w 2073835"/>
                <a:gd name="connsiteY40-394" fmla="*/ 991895 h 1018179"/>
                <a:gd name="connsiteX41-395" fmla="*/ 701483 w 2073835"/>
                <a:gd name="connsiteY41-396" fmla="*/ 1011530 h 1018179"/>
                <a:gd name="connsiteX42-397" fmla="*/ 83785 w 2073835"/>
                <a:gd name="connsiteY42-398" fmla="*/ 1011530 h 1018179"/>
                <a:gd name="connsiteX43-399" fmla="*/ 84222 w 2073835"/>
                <a:gd name="connsiteY43-400" fmla="*/ 1002870 h 1018179"/>
                <a:gd name="connsiteX44-401" fmla="*/ 39947 w 2073835"/>
                <a:gd name="connsiteY44-402" fmla="*/ 1005608 h 1018179"/>
                <a:gd name="connsiteX45-403" fmla="*/ 1517 w 2073835"/>
                <a:gd name="connsiteY45-404" fmla="*/ 1014873 h 1018179"/>
                <a:gd name="connsiteX46-405" fmla="*/ 101434 w 2073835"/>
                <a:gd name="connsiteY46-406" fmla="*/ 882551 h 1018179"/>
                <a:gd name="connsiteX47-407" fmla="*/ 101449 w 2073835"/>
                <a:gd name="connsiteY47-408" fmla="*/ 882540 h 1018179"/>
                <a:gd name="connsiteX48-409" fmla="*/ 118438 w 2073835"/>
                <a:gd name="connsiteY48-410" fmla="*/ 796523 h 1018179"/>
                <a:gd name="connsiteX49-411" fmla="*/ 90983 w 2073835"/>
                <a:gd name="connsiteY49-412" fmla="*/ 806526 h 1018179"/>
                <a:gd name="connsiteX50-413" fmla="*/ 3409 w 2073835"/>
                <a:gd name="connsiteY50-414" fmla="*/ 852621 h 1018179"/>
                <a:gd name="connsiteX51-415" fmla="*/ 101028 w 2073835"/>
                <a:gd name="connsiteY51-416" fmla="*/ 646249 h 1018179"/>
                <a:gd name="connsiteX52-417" fmla="*/ 191411 w 2073835"/>
                <a:gd name="connsiteY52-418" fmla="*/ 592012 h 1018179"/>
                <a:gd name="connsiteX53-419" fmla="*/ 215724 w 2073835"/>
                <a:gd name="connsiteY53-420" fmla="*/ 582337 h 1018179"/>
                <a:gd name="connsiteX54-421" fmla="*/ 248732 w 2073835"/>
                <a:gd name="connsiteY54-422" fmla="*/ 530134 h 1018179"/>
                <a:gd name="connsiteX55-423" fmla="*/ 193673 w 2073835"/>
                <a:gd name="connsiteY55-424" fmla="*/ 531208 h 1018179"/>
                <a:gd name="connsiteX56-425" fmla="*/ 95890 w 2073835"/>
                <a:gd name="connsiteY56-426" fmla="*/ 546450 h 1018179"/>
                <a:gd name="connsiteX57-427" fmla="*/ 255095 w 2073835"/>
                <a:gd name="connsiteY57-428" fmla="*/ 382827 h 1018179"/>
                <a:gd name="connsiteX58-429" fmla="*/ 397175 w 2073835"/>
                <a:gd name="connsiteY58-430" fmla="*/ 358249 h 1018179"/>
                <a:gd name="connsiteX59-431" fmla="*/ 404243 w 2073835"/>
                <a:gd name="connsiteY59-432" fmla="*/ 358551 h 1018179"/>
                <a:gd name="connsiteX60-433" fmla="*/ 449181 w 2073835"/>
                <a:gd name="connsiteY60-434" fmla="*/ 324533 h 1018179"/>
                <a:gd name="connsiteX61-435" fmla="*/ 440910 w 2073835"/>
                <a:gd name="connsiteY61-436" fmla="*/ 321817 h 1018179"/>
                <a:gd name="connsiteX62-437" fmla="*/ 284963 w 2073835"/>
                <a:gd name="connsiteY62-438" fmla="*/ 293776 h 1018179"/>
                <a:gd name="connsiteX63-439" fmla="*/ 483374 w 2073835"/>
                <a:gd name="connsiteY63-440" fmla="*/ 180851 h 1018179"/>
                <a:gd name="connsiteX64-441" fmla="*/ 644966 w 2073835"/>
                <a:gd name="connsiteY64-442" fmla="*/ 201719 h 1018179"/>
                <a:gd name="connsiteX65-443" fmla="*/ 654610 w 2073835"/>
                <a:gd name="connsiteY65-444" fmla="*/ 205195 h 1018179"/>
                <a:gd name="connsiteX66-445" fmla="*/ 659458 w 2073835"/>
                <a:gd name="connsiteY66-446" fmla="*/ 202751 h 1018179"/>
                <a:gd name="connsiteX67-447" fmla="*/ 693065 w 2073835"/>
                <a:gd name="connsiteY67-448" fmla="*/ 191267 h 1018179"/>
                <a:gd name="connsiteX68-449" fmla="*/ 667080 w 2073835"/>
                <a:gd name="connsiteY68-450" fmla="*/ 172930 h 1018179"/>
                <a:gd name="connsiteX69-451" fmla="*/ 526180 w 2073835"/>
                <a:gd name="connsiteY69-452" fmla="*/ 100454 h 1018179"/>
                <a:gd name="connsiteX70-453" fmla="*/ 683757 w 2073835"/>
                <a:gd name="connsiteY70-454" fmla="*/ 48863 h 1018179"/>
                <a:gd name="connsiteX71-455" fmla="*/ 748960 w 2073835"/>
                <a:gd name="connsiteY71-456" fmla="*/ 50577 h 1018179"/>
                <a:gd name="connsiteX72-457" fmla="*/ 881341 w 2073835"/>
                <a:gd name="connsiteY72-458" fmla="*/ 107728 h 1018179"/>
                <a:gd name="connsiteX73-459" fmla="*/ 929904 w 2073835"/>
                <a:gd name="connsiteY73-460" fmla="*/ 142511 h 1018179"/>
                <a:gd name="connsiteX74-461" fmla="*/ 971678 w 2073835"/>
                <a:gd name="connsiteY74-462" fmla="*/ 140534 h 1018179"/>
                <a:gd name="connsiteX75-463" fmla="*/ 960141 w 2073835"/>
                <a:gd name="connsiteY75-464" fmla="*/ 125282 h 1018179"/>
                <a:gd name="connsiteX76-465" fmla="*/ 847922 w 2073835"/>
                <a:gd name="connsiteY76-466" fmla="*/ 13423 h 1018179"/>
                <a:gd name="connsiteX77-467" fmla="*/ 941222 w 2073835"/>
                <a:gd name="connsiteY77-468" fmla="*/ 1295 h 1018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 ang="0">
                  <a:pos x="connsiteX42-85" y="connsiteY42-86"/>
                </a:cxn>
                <a:cxn ang="0">
                  <a:pos x="connsiteX43-87" y="connsiteY43-88"/>
                </a:cxn>
                <a:cxn ang="0">
                  <a:pos x="connsiteX44-89" y="connsiteY44-90"/>
                </a:cxn>
                <a:cxn ang="0">
                  <a:pos x="connsiteX45-91" y="connsiteY45-92"/>
                </a:cxn>
                <a:cxn ang="0">
                  <a:pos x="connsiteX46-93" y="connsiteY46-94"/>
                </a:cxn>
                <a:cxn ang="0">
                  <a:pos x="connsiteX47-95" y="connsiteY47-96"/>
                </a:cxn>
                <a:cxn ang="0">
                  <a:pos x="connsiteX48-97" y="connsiteY48-98"/>
                </a:cxn>
                <a:cxn ang="0">
                  <a:pos x="connsiteX49-99" y="connsiteY49-100"/>
                </a:cxn>
                <a:cxn ang="0">
                  <a:pos x="connsiteX50-101" y="connsiteY50-102"/>
                </a:cxn>
                <a:cxn ang="0">
                  <a:pos x="connsiteX51-103" y="connsiteY51-104"/>
                </a:cxn>
                <a:cxn ang="0">
                  <a:pos x="connsiteX52-105" y="connsiteY52-106"/>
                </a:cxn>
                <a:cxn ang="0">
                  <a:pos x="connsiteX53-107" y="connsiteY53-108"/>
                </a:cxn>
                <a:cxn ang="0">
                  <a:pos x="connsiteX54-109" y="connsiteY54-110"/>
                </a:cxn>
                <a:cxn ang="0">
                  <a:pos x="connsiteX55-111" y="connsiteY55-112"/>
                </a:cxn>
                <a:cxn ang="0">
                  <a:pos x="connsiteX56-113" y="connsiteY56-114"/>
                </a:cxn>
                <a:cxn ang="0">
                  <a:pos x="connsiteX57-115" y="connsiteY57-116"/>
                </a:cxn>
                <a:cxn ang="0">
                  <a:pos x="connsiteX58-117" y="connsiteY58-118"/>
                </a:cxn>
                <a:cxn ang="0">
                  <a:pos x="connsiteX59-119" y="connsiteY59-120"/>
                </a:cxn>
                <a:cxn ang="0">
                  <a:pos x="connsiteX60-121" y="connsiteY60-122"/>
                </a:cxn>
                <a:cxn ang="0">
                  <a:pos x="connsiteX61-123" y="connsiteY61-124"/>
                </a:cxn>
                <a:cxn ang="0">
                  <a:pos x="connsiteX62-125" y="connsiteY62-126"/>
                </a:cxn>
                <a:cxn ang="0">
                  <a:pos x="connsiteX63-127" y="connsiteY63-128"/>
                </a:cxn>
                <a:cxn ang="0">
                  <a:pos x="connsiteX64-129" y="connsiteY64-130"/>
                </a:cxn>
                <a:cxn ang="0">
                  <a:pos x="connsiteX65-131" y="connsiteY65-132"/>
                </a:cxn>
                <a:cxn ang="0">
                  <a:pos x="connsiteX66-133" y="connsiteY66-134"/>
                </a:cxn>
                <a:cxn ang="0">
                  <a:pos x="connsiteX67-135" y="connsiteY67-136"/>
                </a:cxn>
                <a:cxn ang="0">
                  <a:pos x="connsiteX68-137" y="connsiteY68-138"/>
                </a:cxn>
                <a:cxn ang="0">
                  <a:pos x="connsiteX69-139" y="connsiteY69-140"/>
                </a:cxn>
                <a:cxn ang="0">
                  <a:pos x="connsiteX70-141" y="connsiteY70-142"/>
                </a:cxn>
                <a:cxn ang="0">
                  <a:pos x="connsiteX71-143" y="connsiteY71-144"/>
                </a:cxn>
                <a:cxn ang="0">
                  <a:pos x="connsiteX72-145" y="connsiteY72-146"/>
                </a:cxn>
                <a:cxn ang="0">
                  <a:pos x="connsiteX73-147" y="connsiteY73-148"/>
                </a:cxn>
                <a:cxn ang="0">
                  <a:pos x="connsiteX74-149" y="connsiteY74-150"/>
                </a:cxn>
                <a:cxn ang="0">
                  <a:pos x="connsiteX75-151" y="connsiteY75-152"/>
                </a:cxn>
                <a:cxn ang="0">
                  <a:pos x="connsiteX76-153" y="connsiteY76-154"/>
                </a:cxn>
                <a:cxn ang="0">
                  <a:pos x="connsiteX77-155" y="connsiteY77-156"/>
                </a:cxn>
              </a:cxnLst>
              <a:rect l="l" t="t" r="r" b="b"/>
              <a:pathLst>
                <a:path w="2073835" h="1018179">
                  <a:moveTo>
                    <a:pt x="941222" y="1295"/>
                  </a:moveTo>
                  <a:cubicBezTo>
                    <a:pt x="988502" y="4884"/>
                    <a:pt x="1042582" y="15877"/>
                    <a:pt x="1075324" y="33590"/>
                  </a:cubicBezTo>
                  <a:cubicBezTo>
                    <a:pt x="1108067" y="51303"/>
                    <a:pt x="1150410" y="89527"/>
                    <a:pt x="1184084" y="128259"/>
                  </a:cubicBezTo>
                  <a:lnTo>
                    <a:pt x="1212920" y="166945"/>
                  </a:lnTo>
                  <a:lnTo>
                    <a:pt x="1242709" y="174112"/>
                  </a:lnTo>
                  <a:lnTo>
                    <a:pt x="1238958" y="157124"/>
                  </a:lnTo>
                  <a:cubicBezTo>
                    <a:pt x="1225363" y="102775"/>
                    <a:pt x="1202918" y="31293"/>
                    <a:pt x="1183625" y="8652"/>
                  </a:cubicBezTo>
                  <a:cubicBezTo>
                    <a:pt x="1186124" y="6526"/>
                    <a:pt x="1190398" y="5769"/>
                    <a:pt x="1196051" y="6190"/>
                  </a:cubicBezTo>
                  <a:cubicBezTo>
                    <a:pt x="1235619" y="9136"/>
                    <a:pt x="1342742" y="69763"/>
                    <a:pt x="1381889" y="121834"/>
                  </a:cubicBezTo>
                  <a:cubicBezTo>
                    <a:pt x="1404259" y="151591"/>
                    <a:pt x="1426798" y="203993"/>
                    <a:pt x="1441247" y="253240"/>
                  </a:cubicBezTo>
                  <a:lnTo>
                    <a:pt x="1442778" y="260415"/>
                  </a:lnTo>
                  <a:lnTo>
                    <a:pt x="1476284" y="277306"/>
                  </a:lnTo>
                  <a:lnTo>
                    <a:pt x="1497407" y="262750"/>
                  </a:lnTo>
                  <a:cubicBezTo>
                    <a:pt x="1496959" y="206727"/>
                    <a:pt x="1491931" y="131974"/>
                    <a:pt x="1478496" y="105434"/>
                  </a:cubicBezTo>
                  <a:cubicBezTo>
                    <a:pt x="1501933" y="93596"/>
                    <a:pt x="1615120" y="193665"/>
                    <a:pt x="1644628" y="262020"/>
                  </a:cubicBezTo>
                  <a:cubicBezTo>
                    <a:pt x="1659383" y="296197"/>
                    <a:pt x="1668983" y="352427"/>
                    <a:pt x="1671460" y="403691"/>
                  </a:cubicBezTo>
                  <a:lnTo>
                    <a:pt x="1670350" y="445054"/>
                  </a:lnTo>
                  <a:lnTo>
                    <a:pt x="1694126" y="470904"/>
                  </a:lnTo>
                  <a:lnTo>
                    <a:pt x="1707195" y="443083"/>
                  </a:lnTo>
                  <a:cubicBezTo>
                    <a:pt x="1728416" y="391232"/>
                    <a:pt x="1745995" y="333637"/>
                    <a:pt x="1743850" y="303968"/>
                  </a:cubicBezTo>
                  <a:cubicBezTo>
                    <a:pt x="1770041" y="302098"/>
                    <a:pt x="1835805" y="438115"/>
                    <a:pt x="1836628" y="512562"/>
                  </a:cubicBezTo>
                  <a:cubicBezTo>
                    <a:pt x="1836937" y="540480"/>
                    <a:pt x="1829781" y="578721"/>
                    <a:pt x="1818797" y="616449"/>
                  </a:cubicBezTo>
                  <a:lnTo>
                    <a:pt x="1809330" y="643932"/>
                  </a:lnTo>
                  <a:lnTo>
                    <a:pt x="1835289" y="688763"/>
                  </a:lnTo>
                  <a:lnTo>
                    <a:pt x="1841046" y="678131"/>
                  </a:lnTo>
                  <a:cubicBezTo>
                    <a:pt x="1877090" y="635241"/>
                    <a:pt x="1921818" y="575135"/>
                    <a:pt x="1928839" y="546229"/>
                  </a:cubicBezTo>
                  <a:cubicBezTo>
                    <a:pt x="1954349" y="552449"/>
                    <a:pt x="1975421" y="702052"/>
                    <a:pt x="1953464" y="773194"/>
                  </a:cubicBezTo>
                  <a:cubicBezTo>
                    <a:pt x="1947975" y="790979"/>
                    <a:pt x="1937925" y="812119"/>
                    <a:pt x="1925321" y="833887"/>
                  </a:cubicBezTo>
                  <a:lnTo>
                    <a:pt x="1887788" y="889545"/>
                  </a:lnTo>
                  <a:lnTo>
                    <a:pt x="1901384" y="958383"/>
                  </a:lnTo>
                  <a:cubicBezTo>
                    <a:pt x="1901477" y="960231"/>
                    <a:pt x="1901571" y="962080"/>
                    <a:pt x="1901664" y="963928"/>
                  </a:cubicBezTo>
                  <a:lnTo>
                    <a:pt x="1911505" y="960749"/>
                  </a:lnTo>
                  <a:cubicBezTo>
                    <a:pt x="1950867" y="932901"/>
                    <a:pt x="2043479" y="854818"/>
                    <a:pt x="2059875" y="818704"/>
                  </a:cubicBezTo>
                  <a:cubicBezTo>
                    <a:pt x="2080786" y="828219"/>
                    <a:pt x="2077854" y="944947"/>
                    <a:pt x="2053441" y="1018052"/>
                  </a:cubicBezTo>
                  <a:cubicBezTo>
                    <a:pt x="2053423" y="1018094"/>
                    <a:pt x="2053406" y="1018137"/>
                    <a:pt x="2053388" y="1018179"/>
                  </a:cubicBezTo>
                  <a:lnTo>
                    <a:pt x="1827546" y="1018179"/>
                  </a:lnTo>
                  <a:lnTo>
                    <a:pt x="1826757" y="1011530"/>
                  </a:lnTo>
                  <a:lnTo>
                    <a:pt x="1286369" y="1011530"/>
                  </a:lnTo>
                  <a:lnTo>
                    <a:pt x="1284390" y="991895"/>
                  </a:lnTo>
                  <a:cubicBezTo>
                    <a:pt x="1256743" y="856791"/>
                    <a:pt x="1137203" y="755160"/>
                    <a:pt x="993926" y="755160"/>
                  </a:cubicBezTo>
                  <a:cubicBezTo>
                    <a:pt x="850649" y="755160"/>
                    <a:pt x="731109" y="856791"/>
                    <a:pt x="703463" y="991895"/>
                  </a:cubicBezTo>
                  <a:lnTo>
                    <a:pt x="701483" y="1011530"/>
                  </a:lnTo>
                  <a:lnTo>
                    <a:pt x="83785" y="1011530"/>
                  </a:lnTo>
                  <a:cubicBezTo>
                    <a:pt x="83931" y="1008643"/>
                    <a:pt x="84076" y="1005757"/>
                    <a:pt x="84222" y="1002870"/>
                  </a:cubicBezTo>
                  <a:lnTo>
                    <a:pt x="39947" y="1005608"/>
                  </a:lnTo>
                  <a:cubicBezTo>
                    <a:pt x="23769" y="1007454"/>
                    <a:pt x="10305" y="1010281"/>
                    <a:pt x="1517" y="1014873"/>
                  </a:cubicBezTo>
                  <a:cubicBezTo>
                    <a:pt x="-7588" y="997412"/>
                    <a:pt x="45598" y="928657"/>
                    <a:pt x="101434" y="882551"/>
                  </a:cubicBezTo>
                  <a:cubicBezTo>
                    <a:pt x="101439" y="882547"/>
                    <a:pt x="101444" y="882544"/>
                    <a:pt x="101449" y="882540"/>
                  </a:cubicBezTo>
                  <a:lnTo>
                    <a:pt x="118438" y="796523"/>
                  </a:lnTo>
                  <a:lnTo>
                    <a:pt x="90983" y="806526"/>
                  </a:lnTo>
                  <a:cubicBezTo>
                    <a:pt x="53068" y="821590"/>
                    <a:pt x="17471" y="838638"/>
                    <a:pt x="3409" y="852621"/>
                  </a:cubicBezTo>
                  <a:cubicBezTo>
                    <a:pt x="-15089" y="833988"/>
                    <a:pt x="45130" y="695427"/>
                    <a:pt x="101028" y="646249"/>
                  </a:cubicBezTo>
                  <a:cubicBezTo>
                    <a:pt x="121991" y="627807"/>
                    <a:pt x="155646" y="608291"/>
                    <a:pt x="191411" y="592012"/>
                  </a:cubicBezTo>
                  <a:lnTo>
                    <a:pt x="215724" y="582337"/>
                  </a:lnTo>
                  <a:lnTo>
                    <a:pt x="248732" y="530134"/>
                  </a:lnTo>
                  <a:lnTo>
                    <a:pt x="193673" y="531208"/>
                  </a:lnTo>
                  <a:cubicBezTo>
                    <a:pt x="152922" y="533178"/>
                    <a:pt x="113723" y="537776"/>
                    <a:pt x="95890" y="546450"/>
                  </a:cubicBezTo>
                  <a:cubicBezTo>
                    <a:pt x="84425" y="522829"/>
                    <a:pt x="186280" y="411246"/>
                    <a:pt x="255095" y="382827"/>
                  </a:cubicBezTo>
                  <a:cubicBezTo>
                    <a:pt x="289503" y="368617"/>
                    <a:pt x="345879" y="359912"/>
                    <a:pt x="397175" y="358249"/>
                  </a:cubicBezTo>
                  <a:lnTo>
                    <a:pt x="404243" y="358551"/>
                  </a:lnTo>
                  <a:lnTo>
                    <a:pt x="449181" y="324533"/>
                  </a:lnTo>
                  <a:lnTo>
                    <a:pt x="440910" y="321817"/>
                  </a:lnTo>
                  <a:cubicBezTo>
                    <a:pt x="387218" y="305821"/>
                    <a:pt x="314275" y="288712"/>
                    <a:pt x="284963" y="293776"/>
                  </a:cubicBezTo>
                  <a:cubicBezTo>
                    <a:pt x="280515" y="267898"/>
                    <a:pt x="409371" y="189023"/>
                    <a:pt x="483374" y="180851"/>
                  </a:cubicBezTo>
                  <a:cubicBezTo>
                    <a:pt x="525001" y="176254"/>
                    <a:pt x="591399" y="186076"/>
                    <a:pt x="644966" y="201719"/>
                  </a:cubicBezTo>
                  <a:lnTo>
                    <a:pt x="654610" y="205195"/>
                  </a:lnTo>
                  <a:lnTo>
                    <a:pt x="659458" y="202751"/>
                  </a:lnTo>
                  <a:lnTo>
                    <a:pt x="693065" y="191267"/>
                  </a:lnTo>
                  <a:lnTo>
                    <a:pt x="667080" y="172930"/>
                  </a:lnTo>
                  <a:cubicBezTo>
                    <a:pt x="620425" y="141914"/>
                    <a:pt x="555690" y="104196"/>
                    <a:pt x="526180" y="100454"/>
                  </a:cubicBezTo>
                  <a:cubicBezTo>
                    <a:pt x="528673" y="80919"/>
                    <a:pt x="611592" y="54837"/>
                    <a:pt x="683757" y="48863"/>
                  </a:cubicBezTo>
                  <a:cubicBezTo>
                    <a:pt x="707812" y="46871"/>
                    <a:pt x="730673" y="47114"/>
                    <a:pt x="748960" y="50577"/>
                  </a:cubicBezTo>
                  <a:cubicBezTo>
                    <a:pt x="785536" y="57505"/>
                    <a:pt x="837491" y="81058"/>
                    <a:pt x="881341" y="107728"/>
                  </a:cubicBezTo>
                  <a:lnTo>
                    <a:pt x="929904" y="142511"/>
                  </a:lnTo>
                  <a:lnTo>
                    <a:pt x="971678" y="140534"/>
                  </a:lnTo>
                  <a:lnTo>
                    <a:pt x="960141" y="125282"/>
                  </a:lnTo>
                  <a:cubicBezTo>
                    <a:pt x="925115" y="81557"/>
                    <a:pt x="874900" y="25954"/>
                    <a:pt x="847922" y="13423"/>
                  </a:cubicBezTo>
                  <a:cubicBezTo>
                    <a:pt x="853462" y="1521"/>
                    <a:pt x="893941" y="-2294"/>
                    <a:pt x="941222" y="1295"/>
                  </a:cubicBezTo>
                  <a:close/>
                </a:path>
              </a:pathLst>
            </a:cu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900" dirty="0">
                  <a:solidFill>
                    <a:schemeClr val="tx1"/>
                  </a:solidFill>
                  <a:latin typeface="微软雅黑" panose="020B0503020204020204" charset="-122"/>
                  <a:ea typeface="微软雅黑" panose="020B0503020204020204" charset="-122"/>
                </a:rPr>
                <a:t>                        </a:t>
              </a:r>
              <a:r>
                <a:rPr lang="en-US" altLang="zh-CN" sz="1600" dirty="0">
                  <a:solidFill>
                    <a:schemeClr val="tx1"/>
                  </a:solidFill>
                  <a:latin typeface="微软雅黑" panose="020B0503020204020204" charset="-122"/>
                  <a:ea typeface="微软雅黑" panose="020B0503020204020204" charset="-122"/>
                </a:rPr>
                <a:t>素质目标</a:t>
              </a:r>
              <a:endParaRPr lang="en-US" altLang="zh-CN" sz="1600" dirty="0">
                <a:solidFill>
                  <a:schemeClr val="tx1"/>
                </a:solidFill>
                <a:latin typeface="微软雅黑" panose="020B0503020204020204" charset="-122"/>
                <a:ea typeface="微软雅黑" panose="020B0503020204020204" charset="-122"/>
              </a:endParaRPr>
            </a:p>
          </p:txBody>
        </p:sp>
        <p:sp>
          <p:nvSpPr>
            <p:cNvPr id="39" name="矩形 38"/>
            <p:cNvSpPr/>
            <p:nvPr/>
          </p:nvSpPr>
          <p:spPr>
            <a:xfrm>
              <a:off x="8574645" y="2007077"/>
              <a:ext cx="2817609" cy="1598163"/>
            </a:xfrm>
            <a:prstGeom prst="rect">
              <a:avLst/>
            </a:prstGeom>
            <a:solidFill>
              <a:schemeClr val="bg1">
                <a:lumMod val="9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900" dirty="0">
                <a:solidFill>
                  <a:schemeClr val="tx1"/>
                </a:solidFill>
                <a:latin typeface="微软雅黑" panose="020B0503020204020204" charset="-122"/>
                <a:ea typeface="微软雅黑" panose="020B0503020204020204" charset="-122"/>
              </a:endParaRPr>
            </a:p>
          </p:txBody>
        </p:sp>
        <p:grpSp>
          <p:nvGrpSpPr>
            <p:cNvPr id="40" name="组合 37"/>
            <p:cNvGrpSpPr/>
            <p:nvPr/>
          </p:nvGrpSpPr>
          <p:grpSpPr>
            <a:xfrm>
              <a:off x="9878627" y="3455784"/>
              <a:ext cx="182961" cy="1278056"/>
              <a:chOff x="6038577" y="2302601"/>
              <a:chExt cx="130628" cy="975087"/>
            </a:xfrm>
          </p:grpSpPr>
          <p:cxnSp>
            <p:nvCxnSpPr>
              <p:cNvPr id="41" name="直接连接符 40"/>
              <p:cNvCxnSpPr>
                <a:endCxn id="44" idx="0"/>
              </p:cNvCxnSpPr>
              <p:nvPr/>
            </p:nvCxnSpPr>
            <p:spPr>
              <a:xfrm flipH="1">
                <a:off x="6103891" y="2302601"/>
                <a:ext cx="5988" cy="844459"/>
              </a:xfrm>
              <a:prstGeom prst="line">
                <a:avLst/>
              </a:prstGeom>
              <a:gradFill flip="none" rotWithShape="1">
                <a:gsLst>
                  <a:gs pos="0">
                    <a:srgbClr val="BE1247"/>
                  </a:gs>
                  <a:gs pos="33000">
                    <a:srgbClr val="D2144F"/>
                  </a:gs>
                  <a:gs pos="96000">
                    <a:srgbClr val="F87477"/>
                  </a:gs>
                  <a:gs pos="100000">
                    <a:srgbClr val="FA9496"/>
                  </a:gs>
                </a:gsLst>
                <a:lin ang="0" scaled="1"/>
                <a:tileRect/>
              </a:gradFill>
              <a:ln w="3175">
                <a:solidFill>
                  <a:srgbClr val="FF7F7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44" name="椭圆 43"/>
              <p:cNvSpPr/>
              <p:nvPr/>
            </p:nvSpPr>
            <p:spPr>
              <a:xfrm>
                <a:off x="6038577" y="3147060"/>
                <a:ext cx="130628" cy="130628"/>
              </a:xfrm>
              <a:prstGeom prst="ellipse">
                <a:avLst/>
              </a:prstGeom>
              <a:solidFill>
                <a:schemeClr val="bg1">
                  <a:lumMod val="9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900">
                  <a:solidFill>
                    <a:schemeClr val="tx1"/>
                  </a:solidFill>
                  <a:latin typeface="微软雅黑" panose="020B0503020204020204" charset="-122"/>
                  <a:ea typeface="微软雅黑" panose="020B0503020204020204" charset="-122"/>
                </a:endParaRPr>
              </a:p>
            </p:txBody>
          </p:sp>
        </p:grpSp>
        <p:sp>
          <p:nvSpPr>
            <p:cNvPr id="49" name="文本框 14"/>
            <p:cNvSpPr txBox="1"/>
            <p:nvPr/>
          </p:nvSpPr>
          <p:spPr>
            <a:xfrm>
              <a:off x="8637222" y="2077419"/>
              <a:ext cx="2789511" cy="1178982"/>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5000"/>
                </a:lnSpc>
                <a:spcBef>
                  <a:spcPct val="0"/>
                </a:spcBef>
                <a:spcAft>
                  <a:spcPct val="0"/>
                </a:spcAft>
              </a:pPr>
              <a:r>
                <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rPr>
                <a:t>◇培养良好的消毒灭菌观察</a:t>
              </a:r>
              <a:endPar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endParaRPr>
            </a:p>
            <a:p>
              <a:pPr fontAlgn="base">
                <a:lnSpc>
                  <a:spcPct val="125000"/>
                </a:lnSpc>
                <a:spcBef>
                  <a:spcPct val="0"/>
                </a:spcBef>
                <a:spcAft>
                  <a:spcPct val="0"/>
                </a:spcAft>
              </a:pPr>
              <a:r>
                <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rPr>
                <a:t>◇与小组成员共同讨论使用紫外线灯</a:t>
              </a:r>
              <a:endPar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endParaRPr>
            </a:p>
            <a:p>
              <a:pPr fontAlgn="base">
                <a:lnSpc>
                  <a:spcPct val="125000"/>
                </a:lnSpc>
                <a:spcBef>
                  <a:spcPct val="0"/>
                </a:spcBef>
                <a:spcAft>
                  <a:spcPct val="0"/>
                </a:spcAft>
              </a:pPr>
              <a:r>
                <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rPr>
                <a:t>◇与小组成员共同联系讨论如何正确使用化学消毒剂，并分享学习经验</a:t>
              </a:r>
              <a:endPar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endParaRPr>
            </a:p>
          </p:txBody>
        </p:sp>
      </p:gr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900" decel="100000" fill="hold"/>
                                        <p:tgtEl>
                                          <p:spTgt spid="2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10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1000"/>
                                        <p:tgtEl>
                                          <p:spTgt spid="30"/>
                                        </p:tgtEl>
                                      </p:cBhvr>
                                    </p:animEffect>
                                    <p:anim calcmode="lin" valueType="num">
                                      <p:cBhvr>
                                        <p:cTn id="14" dur="1000" fill="hold"/>
                                        <p:tgtEl>
                                          <p:spTgt spid="30"/>
                                        </p:tgtEl>
                                        <p:attrNameLst>
                                          <p:attrName>ppt_x</p:attrName>
                                        </p:attrNameLst>
                                      </p:cBhvr>
                                      <p:tavLst>
                                        <p:tav tm="0">
                                          <p:val>
                                            <p:strVal val="#ppt_x"/>
                                          </p:val>
                                        </p:tav>
                                        <p:tav tm="100000">
                                          <p:val>
                                            <p:strVal val="#ppt_x"/>
                                          </p:val>
                                        </p:tav>
                                      </p:tavLst>
                                    </p:anim>
                                    <p:anim calcmode="lin" valueType="num">
                                      <p:cBhvr>
                                        <p:cTn id="15" dur="900" decel="100000" fill="hold"/>
                                        <p:tgtEl>
                                          <p:spTgt spid="30"/>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20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900" decel="100000" fill="hold"/>
                                        <p:tgtEl>
                                          <p:spTgt spid="37"/>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7516650" cy="400110"/>
            <a:chOff x="162802" y="106676"/>
            <a:chExt cx="10021735" cy="592651"/>
          </a:xfrm>
        </p:grpSpPr>
        <p:sp>
          <p:nvSpPr>
            <p:cNvPr id="9" name="文本框 8"/>
            <p:cNvSpPr txBox="1"/>
            <p:nvPr/>
          </p:nvSpPr>
          <p:spPr>
            <a:xfrm>
              <a:off x="923920" y="106676"/>
              <a:ext cx="9260617" cy="592651"/>
            </a:xfrm>
            <a:prstGeom prst="rect">
              <a:avLst/>
            </a:prstGeom>
            <a:noFill/>
          </p:spPr>
          <p:txBody>
            <a:bodyPr wrap="square" rtlCol="0">
              <a:spAutoFit/>
            </a:bodyPr>
            <a:lstStyle/>
            <a:p>
              <a:r>
                <a:rPr lang="zh-CN" altLang="en-US" sz="2000" b="0" dirty="0">
                  <a:solidFill>
                    <a:srgbClr val="FF7F7F"/>
                  </a:solidFill>
                  <a:latin typeface="微软雅黑" panose="020B0503020204020204" charset="-122"/>
                  <a:ea typeface="微软雅黑" panose="020B0503020204020204" charset="-122"/>
                </a:rPr>
                <a:t>子任务</a:t>
              </a:r>
              <a:r>
                <a:rPr lang="en-US" altLang="zh-CN" sz="2000" dirty="0">
                  <a:solidFill>
                    <a:srgbClr val="FF7F7F"/>
                  </a:solidFill>
                  <a:latin typeface="微软雅黑" panose="020B0503020204020204" charset="-122"/>
                  <a:ea typeface="微软雅黑" panose="020B0503020204020204" charset="-122"/>
                </a:rPr>
                <a:t>3</a:t>
              </a:r>
              <a:r>
                <a:rPr lang="en-US" altLang="zh-CN" sz="2000" b="0" dirty="0">
                  <a:solidFill>
                    <a:srgbClr val="FF7F7F"/>
                  </a:solidFill>
                  <a:latin typeface="微软雅黑" panose="020B0503020204020204" charset="-122"/>
                  <a:ea typeface="微软雅黑" panose="020B0503020204020204" charset="-122"/>
                </a:rPr>
                <a:t>  </a:t>
              </a:r>
              <a:r>
                <a:rPr lang="zh-CN" altLang="zh-CN" sz="2000" dirty="0">
                  <a:solidFill>
                    <a:srgbClr val="FF7F7F"/>
                  </a:solidFill>
                  <a:latin typeface="微软雅黑" panose="020B0503020204020204" charset="-122"/>
                  <a:ea typeface="微软雅黑" panose="020B0503020204020204" charset="-122"/>
                </a:rPr>
                <a:t>配置化学消毒试剂为老年人居室内进行消毒</a:t>
              </a:r>
              <a:endParaRPr lang="zh-CN" altLang="en-US" sz="2000" dirty="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3" name="文本框 2"/>
          <p:cNvSpPr txBox="1"/>
          <p:nvPr/>
        </p:nvSpPr>
        <p:spPr>
          <a:xfrm>
            <a:off x="692972" y="740885"/>
            <a:ext cx="7828671" cy="409023"/>
          </a:xfrm>
          <a:prstGeom prst="rect">
            <a:avLst/>
          </a:prstGeom>
          <a:noFill/>
        </p:spPr>
        <p:txBody>
          <a:bodyPr wrap="square">
            <a:spAutoFit/>
          </a:bodyPr>
          <a:lstStyle/>
          <a:p>
            <a:pPr marL="342900" lvl="0" indent="-342900" algn="just">
              <a:lnSpc>
                <a:spcPct val="125000"/>
              </a:lnSpc>
              <a:buFont typeface="+mj-ea"/>
              <a:buAutoNum type="ea1JpnKorPlain"/>
            </a:pPr>
            <a:r>
              <a:rPr lang="zh-CN" altLang="en-US" b="1" kern="100" dirty="0">
                <a:effectLst/>
                <a:latin typeface="等线" panose="02010600030101010101" pitchFamily="2" charset="-122"/>
                <a:ea typeface="宋体" panose="02010600030101010101" pitchFamily="2" charset="-122"/>
                <a:cs typeface="宋体" panose="02010600030101010101" pitchFamily="2" charset="-122"/>
              </a:rPr>
              <a:t>、</a:t>
            </a:r>
            <a:r>
              <a:rPr lang="zh-CN" altLang="zh-CN" b="1" kern="100" dirty="0">
                <a:effectLst/>
                <a:latin typeface="等线" panose="02010600030101010101" pitchFamily="2" charset="-122"/>
                <a:ea typeface="宋体" panose="02010600030101010101" pitchFamily="2" charset="-122"/>
                <a:cs typeface="宋体" panose="02010600030101010101" pitchFamily="2" charset="-122"/>
              </a:rPr>
              <a:t>化学消毒剂的基本知识</a:t>
            </a:r>
            <a:endParaRPr lang="zh-CN" altLang="zh-CN" b="1"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5" name="文本框 4"/>
          <p:cNvSpPr txBox="1"/>
          <p:nvPr/>
        </p:nvSpPr>
        <p:spPr>
          <a:xfrm>
            <a:off x="756278" y="1256884"/>
            <a:ext cx="8131126" cy="2832763"/>
          </a:xfrm>
          <a:prstGeom prst="rect">
            <a:avLst/>
          </a:prstGeom>
          <a:noFill/>
        </p:spPr>
        <p:txBody>
          <a:bodyPr wrap="square">
            <a:spAutoFit/>
          </a:bodyPr>
          <a:lstStyle/>
          <a:p>
            <a:pPr indent="266700" algn="just">
              <a:lnSpc>
                <a:spcPct val="125000"/>
              </a:lnSpc>
            </a:pPr>
            <a:r>
              <a:rPr lang="zh-CN" altLang="zh-CN" sz="1800" kern="100" dirty="0">
                <a:effectLst/>
                <a:latin typeface="等线" panose="02010600030101010101" pitchFamily="2" charset="-122"/>
                <a:ea typeface="宋体" panose="02010600030101010101" pitchFamily="2" charset="-122"/>
                <a:cs typeface="宋体" panose="02010600030101010101" pitchFamily="2" charset="-122"/>
              </a:rPr>
              <a:t>化学消毒剂按消毒效果可分为</a:t>
            </a:r>
            <a:r>
              <a:rPr lang="en-US" altLang="zh-CN" sz="1800" kern="100" dirty="0">
                <a:effectLst/>
                <a:latin typeface="等线" panose="02010600030101010101" pitchFamily="2" charset="-122"/>
                <a:ea typeface="宋体" panose="02010600030101010101" pitchFamily="2" charset="-122"/>
                <a:cs typeface="宋体" panose="02010600030101010101" pitchFamily="2" charset="-122"/>
              </a:rPr>
              <a:t>4</a:t>
            </a:r>
            <a:r>
              <a:rPr lang="zh-CN" altLang="zh-CN" sz="1800" kern="100" dirty="0">
                <a:effectLst/>
                <a:latin typeface="等线" panose="02010600030101010101" pitchFamily="2" charset="-122"/>
                <a:ea typeface="宋体" panose="02010600030101010101" pitchFamily="2" charset="-122"/>
                <a:cs typeface="宋体" panose="02010600030101010101" pitchFamily="2" charset="-122"/>
              </a:rPr>
              <a:t>类，消毒功效由弱到强依次为低效消毒剂、中效消毒剂、高效消毒剂与灭菌剂。</a:t>
            </a:r>
            <a:endParaRPr lang="en-US" altLang="zh-CN" sz="1800" kern="100" dirty="0">
              <a:effectLst/>
              <a:latin typeface="等线" panose="02010600030101010101" pitchFamily="2" charset="-122"/>
              <a:ea typeface="宋体" panose="02010600030101010101" pitchFamily="2" charset="-122"/>
              <a:cs typeface="宋体" panose="02010600030101010101" pitchFamily="2" charset="-122"/>
            </a:endParaRPr>
          </a:p>
          <a:p>
            <a:pPr indent="266700" algn="just">
              <a:lnSpc>
                <a:spcPct val="125000"/>
              </a:lnSpc>
            </a:pPr>
            <a:r>
              <a:rPr lang="zh-CN" altLang="zh-CN" sz="1800" kern="100" dirty="0">
                <a:effectLst/>
                <a:latin typeface="等线" panose="02010600030101010101" pitchFamily="2" charset="-122"/>
                <a:ea typeface="宋体" panose="02010600030101010101" pitchFamily="2" charset="-122"/>
                <a:cs typeface="宋体" panose="02010600030101010101" pitchFamily="2" charset="-122"/>
              </a:rPr>
              <a:t>低效消毒剂只能杀灭细菌繁殖体和亲脂病毒，如季铵盐类、酚类等消毒剂。</a:t>
            </a:r>
            <a:endParaRPr lang="en-US" altLang="zh-CN" sz="1800" kern="100" dirty="0">
              <a:effectLst/>
              <a:latin typeface="等线" panose="02010600030101010101" pitchFamily="2" charset="-122"/>
              <a:ea typeface="宋体" panose="02010600030101010101" pitchFamily="2" charset="-122"/>
              <a:cs typeface="宋体" panose="02010600030101010101" pitchFamily="2" charset="-122"/>
            </a:endParaRPr>
          </a:p>
          <a:p>
            <a:pPr indent="266700" algn="just">
              <a:lnSpc>
                <a:spcPct val="125000"/>
              </a:lnSpc>
            </a:pPr>
            <a:r>
              <a:rPr lang="zh-CN" altLang="zh-CN" sz="1800" kern="100" dirty="0">
                <a:effectLst/>
                <a:latin typeface="等线" panose="02010600030101010101" pitchFamily="2" charset="-122"/>
                <a:ea typeface="宋体" panose="02010600030101010101" pitchFamily="2" charset="-122"/>
                <a:cs typeface="宋体" panose="02010600030101010101" pitchFamily="2" charset="-122"/>
              </a:rPr>
              <a:t>中效消毒剂可杀灭分枝杆菌、细菌繁殖体、病毒、真菌等微生物，如醇类、碘类、部分含氯制剂等。</a:t>
            </a:r>
            <a:endParaRPr lang="en-US" altLang="zh-CN" sz="1800" kern="100" dirty="0">
              <a:effectLst/>
              <a:latin typeface="等线" panose="02010600030101010101" pitchFamily="2" charset="-122"/>
              <a:ea typeface="宋体" panose="02010600030101010101" pitchFamily="2" charset="-122"/>
              <a:cs typeface="宋体" panose="02010600030101010101" pitchFamily="2" charset="-122"/>
            </a:endParaRPr>
          </a:p>
          <a:p>
            <a:pPr indent="266700" algn="just">
              <a:lnSpc>
                <a:spcPct val="125000"/>
              </a:lnSpc>
            </a:pPr>
            <a:r>
              <a:rPr lang="zh-CN" altLang="zh-CN" sz="1800" kern="100" dirty="0">
                <a:effectLst/>
                <a:latin typeface="等线" panose="02010600030101010101" pitchFamily="2" charset="-122"/>
                <a:ea typeface="宋体" panose="02010600030101010101" pitchFamily="2" charset="-122"/>
                <a:cs typeface="宋体" panose="02010600030101010101" pitchFamily="2" charset="-122"/>
              </a:rPr>
              <a:t>高效消毒剂可杀灭一切细菌繁殖体、病毒、真菌及其孢子，如过氧化氢、过氧乙酸、部分含氯制剂等。</a:t>
            </a:r>
            <a:endParaRPr lang="en-US" altLang="zh-CN" sz="1800" kern="100" dirty="0">
              <a:effectLst/>
              <a:latin typeface="等线" panose="02010600030101010101" pitchFamily="2" charset="-122"/>
              <a:ea typeface="宋体" panose="02010600030101010101" pitchFamily="2" charset="-122"/>
              <a:cs typeface="宋体" panose="02010600030101010101" pitchFamily="2" charset="-122"/>
            </a:endParaRPr>
          </a:p>
          <a:p>
            <a:pPr indent="266700" algn="just">
              <a:lnSpc>
                <a:spcPct val="125000"/>
              </a:lnSpc>
            </a:pPr>
            <a:r>
              <a:rPr lang="zh-CN" altLang="zh-CN" sz="1800" kern="100" dirty="0">
                <a:effectLst/>
                <a:latin typeface="等线" panose="02010600030101010101" pitchFamily="2" charset="-122"/>
                <a:ea typeface="宋体" panose="02010600030101010101" pitchFamily="2" charset="-122"/>
                <a:cs typeface="宋体" panose="02010600030101010101" pitchFamily="2" charset="-122"/>
              </a:rPr>
              <a:t>灭菌剂可杀灭一切微生物，达到灭菌的效果，如环氧乙烷、戊二醛等。</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7516650" cy="400110"/>
            <a:chOff x="162802" y="106676"/>
            <a:chExt cx="10021735" cy="592651"/>
          </a:xfrm>
        </p:grpSpPr>
        <p:sp>
          <p:nvSpPr>
            <p:cNvPr id="9" name="文本框 8"/>
            <p:cNvSpPr txBox="1"/>
            <p:nvPr/>
          </p:nvSpPr>
          <p:spPr>
            <a:xfrm>
              <a:off x="923920" y="106676"/>
              <a:ext cx="9260617" cy="592651"/>
            </a:xfrm>
            <a:prstGeom prst="rect">
              <a:avLst/>
            </a:prstGeom>
            <a:noFill/>
          </p:spPr>
          <p:txBody>
            <a:bodyPr wrap="square" rtlCol="0">
              <a:spAutoFit/>
            </a:bodyPr>
            <a:lstStyle/>
            <a:p>
              <a:r>
                <a:rPr lang="zh-CN" altLang="en-US" sz="2000" b="0" dirty="0">
                  <a:solidFill>
                    <a:srgbClr val="FF7F7F"/>
                  </a:solidFill>
                  <a:latin typeface="微软雅黑" panose="020B0503020204020204" charset="-122"/>
                  <a:ea typeface="微软雅黑" panose="020B0503020204020204" charset="-122"/>
                </a:rPr>
                <a:t>子任务</a:t>
              </a:r>
              <a:r>
                <a:rPr lang="en-US" altLang="zh-CN" sz="2000" dirty="0">
                  <a:solidFill>
                    <a:srgbClr val="FF7F7F"/>
                  </a:solidFill>
                  <a:latin typeface="微软雅黑" panose="020B0503020204020204" charset="-122"/>
                  <a:ea typeface="微软雅黑" panose="020B0503020204020204" charset="-122"/>
                </a:rPr>
                <a:t>3</a:t>
              </a:r>
              <a:r>
                <a:rPr lang="en-US" altLang="zh-CN" sz="2000" b="0" dirty="0">
                  <a:solidFill>
                    <a:srgbClr val="FF7F7F"/>
                  </a:solidFill>
                  <a:latin typeface="微软雅黑" panose="020B0503020204020204" charset="-122"/>
                  <a:ea typeface="微软雅黑" panose="020B0503020204020204" charset="-122"/>
                </a:rPr>
                <a:t>  </a:t>
              </a:r>
              <a:r>
                <a:rPr lang="zh-CN" altLang="zh-CN" sz="2000" dirty="0">
                  <a:solidFill>
                    <a:srgbClr val="FF7F7F"/>
                  </a:solidFill>
                  <a:latin typeface="微软雅黑" panose="020B0503020204020204" charset="-122"/>
                  <a:ea typeface="微软雅黑" panose="020B0503020204020204" charset="-122"/>
                </a:rPr>
                <a:t>配置化学消毒试剂为老年人居室内进行消毒</a:t>
              </a:r>
              <a:endParaRPr lang="zh-CN" altLang="en-US" sz="2000" dirty="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3" name="文本框 2"/>
          <p:cNvSpPr txBox="1"/>
          <p:nvPr/>
        </p:nvSpPr>
        <p:spPr>
          <a:xfrm>
            <a:off x="692971" y="647268"/>
            <a:ext cx="7874253" cy="369332"/>
          </a:xfrm>
          <a:prstGeom prst="rect">
            <a:avLst/>
          </a:prstGeom>
          <a:noFill/>
        </p:spPr>
        <p:txBody>
          <a:bodyPr wrap="square">
            <a:spAutoFit/>
          </a:bodyPr>
          <a:lstStyle/>
          <a:p>
            <a:pPr lvl="0" algn="just"/>
            <a:r>
              <a:rPr lang="zh-CN" altLang="en-US" b="1" kern="100" dirty="0">
                <a:effectLst/>
                <a:latin typeface="等线" panose="02010600030101010101" pitchFamily="2" charset="-122"/>
                <a:ea typeface="宋体" panose="02010600030101010101" pitchFamily="2" charset="-122"/>
                <a:cs typeface="宋体" panose="02010600030101010101" pitchFamily="2" charset="-122"/>
              </a:rPr>
              <a:t>二、</a:t>
            </a:r>
            <a:r>
              <a:rPr lang="zh-CN" altLang="zh-CN" b="1" kern="100" dirty="0">
                <a:effectLst/>
                <a:latin typeface="等线" panose="02010600030101010101" pitchFamily="2" charset="-122"/>
                <a:ea typeface="宋体" panose="02010600030101010101" pitchFamily="2" charset="-122"/>
                <a:cs typeface="宋体" panose="02010600030101010101" pitchFamily="2" charset="-122"/>
              </a:rPr>
              <a:t>常用的居室化学消毒剂</a:t>
            </a:r>
            <a:endParaRPr lang="zh-CN" altLang="zh-CN" b="1"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5" name="文本框 4"/>
          <p:cNvSpPr txBox="1"/>
          <p:nvPr/>
        </p:nvSpPr>
        <p:spPr>
          <a:xfrm>
            <a:off x="901642" y="1191739"/>
            <a:ext cx="7874253" cy="2122953"/>
          </a:xfrm>
          <a:prstGeom prst="rect">
            <a:avLst/>
          </a:prstGeom>
          <a:noFill/>
        </p:spPr>
        <p:txBody>
          <a:bodyPr wrap="square">
            <a:spAutoFit/>
          </a:bodyPr>
          <a:lstStyle/>
          <a:p>
            <a:pPr indent="266700" algn="just">
              <a:lnSpc>
                <a:spcPct val="150000"/>
              </a:lnSpc>
            </a:pPr>
            <a:r>
              <a:rPr lang="zh-CN" altLang="zh-CN" kern="100" dirty="0">
                <a:effectLst/>
                <a:latin typeface="等线" panose="02010600030101010101" pitchFamily="2" charset="-122"/>
                <a:ea typeface="宋体" panose="02010600030101010101" pitchFamily="2" charset="-122"/>
                <a:cs typeface="宋体" panose="02010600030101010101" pitchFamily="2" charset="-122"/>
              </a:rPr>
              <a:t>通常情况下进行居室消毒时，尽量选择物理消毒法，而化学消毒剂能不用则不用，必须用时则尽量少用。</a:t>
            </a:r>
            <a:endParaRPr lang="en-US" altLang="zh-CN" kern="100" dirty="0">
              <a:effectLst/>
              <a:latin typeface="等线" panose="02010600030101010101" pitchFamily="2" charset="-122"/>
              <a:ea typeface="宋体" panose="02010600030101010101" pitchFamily="2" charset="-122"/>
              <a:cs typeface="宋体" panose="02010600030101010101" pitchFamily="2" charset="-122"/>
            </a:endParaRPr>
          </a:p>
          <a:p>
            <a:pPr indent="266700" algn="just">
              <a:lnSpc>
                <a:spcPct val="150000"/>
              </a:lnSpc>
            </a:pPr>
            <a:r>
              <a:rPr lang="zh-CN" altLang="zh-CN" kern="100" dirty="0">
                <a:effectLst/>
                <a:latin typeface="等线" panose="02010600030101010101" pitchFamily="2" charset="-122"/>
                <a:ea typeface="宋体" panose="02010600030101010101" pitchFamily="2" charset="-122"/>
                <a:cs typeface="宋体" panose="02010600030101010101" pitchFamily="2" charset="-122"/>
              </a:rPr>
              <a:t>使用化学消毒剂进行消毒时，操作者应熟悉化学消毒剂的毒副作用、配比浓度、配比时间以及配比的方法，做好防护工作，并根据消毒物品的不同、消毒效果的要求选择合适的化学消毒剂</a:t>
            </a:r>
            <a:r>
              <a:rPr lang="zh-CN" altLang="en-US" kern="100" dirty="0">
                <a:effectLst/>
                <a:latin typeface="等线" panose="02010600030101010101" pitchFamily="2" charset="-122"/>
                <a:ea typeface="宋体" panose="02010600030101010101" pitchFamily="2" charset="-122"/>
                <a:cs typeface="宋体" panose="02010600030101010101" pitchFamily="2" charset="-122"/>
              </a:rPr>
              <a:t>。</a:t>
            </a:r>
            <a:endParaRPr lang="zh-CN" altLang="zh-CN" kern="100" dirty="0">
              <a:effectLst/>
              <a:latin typeface="等线" panose="02010600030101010101" pitchFamily="2" charset="-122"/>
              <a:ea typeface="等线" panose="02010600030101010101" pitchFamily="2"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8255204" cy="400110"/>
            <a:chOff x="162802" y="106676"/>
            <a:chExt cx="11006428" cy="592651"/>
          </a:xfrm>
        </p:grpSpPr>
        <p:sp>
          <p:nvSpPr>
            <p:cNvPr id="9" name="文本框 8"/>
            <p:cNvSpPr txBox="1"/>
            <p:nvPr/>
          </p:nvSpPr>
          <p:spPr>
            <a:xfrm>
              <a:off x="923920" y="106676"/>
              <a:ext cx="10245310" cy="592651"/>
            </a:xfrm>
            <a:prstGeom prst="rect">
              <a:avLst/>
            </a:prstGeom>
            <a:noFill/>
          </p:spPr>
          <p:txBody>
            <a:bodyPr wrap="square" rtlCol="0">
              <a:spAutoFit/>
            </a:bodyPr>
            <a:lstStyle/>
            <a:p>
              <a:r>
                <a:rPr lang="zh-CN" altLang="en-US" sz="2000" b="0" dirty="0">
                  <a:solidFill>
                    <a:srgbClr val="FF7F7F"/>
                  </a:solidFill>
                  <a:latin typeface="微软雅黑" panose="020B0503020204020204" charset="-122"/>
                  <a:ea typeface="微软雅黑" panose="020B0503020204020204" charset="-122"/>
                </a:rPr>
                <a:t>子任务</a:t>
              </a:r>
              <a:r>
                <a:rPr lang="en-US" altLang="zh-CN" sz="2000" dirty="0">
                  <a:solidFill>
                    <a:srgbClr val="FF7F7F"/>
                  </a:solidFill>
                  <a:latin typeface="微软雅黑" panose="020B0503020204020204" charset="-122"/>
                  <a:ea typeface="微软雅黑" panose="020B0503020204020204" charset="-122"/>
                </a:rPr>
                <a:t>3</a:t>
              </a:r>
              <a:r>
                <a:rPr lang="en-US" altLang="zh-CN" sz="2000" b="0" dirty="0">
                  <a:solidFill>
                    <a:srgbClr val="FF7F7F"/>
                  </a:solidFill>
                  <a:latin typeface="微软雅黑" panose="020B0503020204020204" charset="-122"/>
                  <a:ea typeface="微软雅黑" panose="020B0503020204020204" charset="-122"/>
                </a:rPr>
                <a:t>  </a:t>
              </a:r>
              <a:r>
                <a:rPr lang="zh-CN" altLang="zh-CN" sz="2000" dirty="0">
                  <a:solidFill>
                    <a:srgbClr val="FF7F7F"/>
                  </a:solidFill>
                  <a:latin typeface="微软雅黑" panose="020B0503020204020204" charset="-122"/>
                  <a:ea typeface="微软雅黑" panose="020B0503020204020204" charset="-122"/>
                </a:rPr>
                <a:t>配置化学消毒试剂为老年人居室内进行消毒</a:t>
              </a:r>
              <a:endParaRPr lang="zh-CN" altLang="en-US" sz="2000" dirty="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100" name="文本框 99"/>
          <p:cNvSpPr txBox="1"/>
          <p:nvPr/>
        </p:nvSpPr>
        <p:spPr>
          <a:xfrm>
            <a:off x="1870221" y="729956"/>
            <a:ext cx="5080000" cy="368300"/>
          </a:xfrm>
          <a:prstGeom prst="rect">
            <a:avLst/>
          </a:prstGeom>
          <a:noFill/>
          <a:ln w="9525">
            <a:noFill/>
          </a:ln>
        </p:spPr>
        <p:txBody>
          <a:bodyPr>
            <a:spAutoFit/>
          </a:bodyPr>
          <a:lstStyle/>
          <a:p>
            <a:pPr indent="266700" algn="ctr"/>
            <a:r>
              <a:rPr lang="zh-CN" altLang="zh-CN" sz="1800" b="1" kern="100" dirty="0">
                <a:effectLst/>
                <a:latin typeface="等线" panose="02010600030101010101" pitchFamily="2" charset="-122"/>
                <a:ea typeface="宋体" panose="02010600030101010101" pitchFamily="2" charset="-122"/>
                <a:cs typeface="宋体" panose="02010600030101010101" pitchFamily="2" charset="-122"/>
              </a:rPr>
              <a:t>常用的居室化学消毒剂使用方法</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669098" y="1240944"/>
          <a:ext cx="8022186" cy="3310128"/>
        </p:xfrm>
        <a:graphic>
          <a:graphicData uri="http://schemas.openxmlformats.org/drawingml/2006/table">
            <a:tbl>
              <a:tblPr firstRow="1" firstCol="1" bandRow="1">
                <a:tableStyleId>{5C22544A-7EE6-4342-B048-85BDC9FD1C3A}</a:tableStyleId>
              </a:tblPr>
              <a:tblGrid>
                <a:gridCol w="1608749"/>
                <a:gridCol w="598230"/>
                <a:gridCol w="3522897"/>
                <a:gridCol w="2292310"/>
              </a:tblGrid>
              <a:tr h="0">
                <a:tc>
                  <a:txBody>
                    <a:bodyPr/>
                    <a:lstStyle/>
                    <a:p>
                      <a:pPr marL="0" indent="0" algn="ctr" defTabSz="685800" rtl="0" eaLnBrk="1" latinLnBrk="0" hangingPunct="1">
                        <a:buNone/>
                      </a:pPr>
                      <a:r>
                        <a:rPr lang="zh-CN" altLang="en-US" sz="1200" b="0" kern="1200" dirty="0">
                          <a:solidFill>
                            <a:schemeClr val="tx1"/>
                          </a:solidFill>
                          <a:latin typeface="宋体" panose="02010600030101010101" pitchFamily="2" charset="-122"/>
                          <a:ea typeface="宋体" panose="02010600030101010101" pitchFamily="2" charset="-122"/>
                        </a:rPr>
                        <a:t>消毒剂名称</a:t>
                      </a:r>
                      <a:endParaRPr lang="zh-CN" altLang="en-US" sz="1200" b="0" kern="1200" dirty="0">
                        <a:solidFill>
                          <a:schemeClr val="tx1"/>
                        </a:solidFill>
                        <a:latin typeface="宋体" panose="02010600030101010101" pitchFamily="2" charset="-122"/>
                        <a:ea typeface="宋体" panose="02010600030101010101" pitchFamily="2" charset="-122"/>
                        <a:cs typeface="Times New Roman" panose="02020603050405020304" pitchFamily="18" charset="0"/>
                      </a:endParaRPr>
                    </a:p>
                  </a:txBody>
                  <a:tcPr marL="36811" marR="368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indent="0" algn="ctr" defTabSz="685800" rtl="0" eaLnBrk="1" latinLnBrk="0" hangingPunct="1">
                        <a:buNone/>
                      </a:pPr>
                      <a:r>
                        <a:rPr lang="zh-CN" altLang="en-US" sz="1200" b="0" kern="1200">
                          <a:solidFill>
                            <a:schemeClr val="tx1"/>
                          </a:solidFill>
                          <a:latin typeface="宋体" panose="02010600030101010101" pitchFamily="2" charset="-122"/>
                          <a:ea typeface="宋体" panose="02010600030101010101" pitchFamily="2" charset="-122"/>
                        </a:rPr>
                        <a:t>效力</a:t>
                      </a:r>
                      <a:endParaRPr lang="zh-CN" altLang="en-US" sz="1200" b="0" kern="1200">
                        <a:solidFill>
                          <a:schemeClr val="tx1"/>
                        </a:solidFill>
                        <a:latin typeface="宋体" panose="02010600030101010101" pitchFamily="2" charset="-122"/>
                        <a:ea typeface="宋体" panose="02010600030101010101" pitchFamily="2" charset="-122"/>
                        <a:cs typeface="Times New Roman" panose="02020603050405020304" pitchFamily="18" charset="0"/>
                      </a:endParaRPr>
                    </a:p>
                  </a:txBody>
                  <a:tcPr marL="36811" marR="368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indent="0" algn="ctr" defTabSz="685800" rtl="0" eaLnBrk="1" latinLnBrk="0" hangingPunct="1">
                        <a:buNone/>
                      </a:pPr>
                      <a:r>
                        <a:rPr lang="zh-CN" altLang="en-US" sz="1200" b="0" kern="1200" dirty="0">
                          <a:solidFill>
                            <a:schemeClr val="tx1"/>
                          </a:solidFill>
                          <a:latin typeface="宋体" panose="02010600030101010101" pitchFamily="2" charset="-122"/>
                          <a:ea typeface="宋体" panose="02010600030101010101" pitchFamily="2" charset="-122"/>
                        </a:rPr>
                        <a:t>适用范围与使用方法</a:t>
                      </a:r>
                      <a:endParaRPr lang="zh-CN" altLang="en-US" sz="1200" b="0" kern="1200" dirty="0">
                        <a:solidFill>
                          <a:schemeClr val="tx1"/>
                        </a:solidFill>
                        <a:latin typeface="宋体" panose="02010600030101010101" pitchFamily="2" charset="-122"/>
                        <a:ea typeface="宋体" panose="02010600030101010101" pitchFamily="2" charset="-122"/>
                        <a:cs typeface="Times New Roman" panose="02020603050405020304" pitchFamily="18" charset="0"/>
                      </a:endParaRPr>
                    </a:p>
                  </a:txBody>
                  <a:tcPr marL="36811" marR="368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indent="0" algn="ctr" defTabSz="685800" rtl="0" eaLnBrk="1" latinLnBrk="0" hangingPunct="1">
                        <a:buNone/>
                      </a:pPr>
                      <a:r>
                        <a:rPr lang="zh-CN" altLang="en-US" sz="1200" b="0" kern="1200" dirty="0">
                          <a:solidFill>
                            <a:schemeClr val="tx1"/>
                          </a:solidFill>
                          <a:latin typeface="宋体" panose="02010600030101010101" pitchFamily="2" charset="-122"/>
                          <a:ea typeface="宋体" panose="02010600030101010101" pitchFamily="2" charset="-122"/>
                        </a:rPr>
                        <a:t>注意事项</a:t>
                      </a:r>
                      <a:endParaRPr lang="zh-CN" altLang="en-US" sz="1200" b="0" kern="1200" dirty="0">
                        <a:solidFill>
                          <a:schemeClr val="tx1"/>
                        </a:solidFill>
                        <a:latin typeface="宋体" panose="02010600030101010101" pitchFamily="2" charset="-122"/>
                        <a:ea typeface="宋体" panose="02010600030101010101" pitchFamily="2" charset="-122"/>
                        <a:cs typeface="Times New Roman" panose="02020603050405020304" pitchFamily="18" charset="0"/>
                      </a:endParaRPr>
                    </a:p>
                  </a:txBody>
                  <a:tcPr marL="36811" marR="368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r>
              <a:tr h="1127179">
                <a:tc>
                  <a:txBody>
                    <a:bodyPr/>
                    <a:lstStyle/>
                    <a:p>
                      <a:pPr marL="0" indent="0" algn="ctr" defTabSz="685800" rtl="0" eaLnBrk="1" latinLnBrk="0" hangingPunct="1">
                        <a:lnSpc>
                          <a:spcPct val="90000"/>
                        </a:lnSpc>
                        <a:buNone/>
                      </a:pPr>
                      <a:r>
                        <a:rPr lang="zh-CN" altLang="en-US" sz="1200" b="0" kern="1200" dirty="0">
                          <a:solidFill>
                            <a:schemeClr val="tx1"/>
                          </a:solidFill>
                          <a:latin typeface="宋体" panose="02010600030101010101" pitchFamily="2" charset="-122"/>
                          <a:ea typeface="宋体" panose="02010600030101010101" pitchFamily="2" charset="-122"/>
                        </a:rPr>
                        <a:t>含氯消毒剂</a:t>
                      </a:r>
                      <a:endParaRPr lang="zh-CN" altLang="en-US" sz="1200" b="0" kern="1200" dirty="0">
                        <a:solidFill>
                          <a:schemeClr val="tx1"/>
                        </a:solidFill>
                        <a:latin typeface="宋体" panose="02010600030101010101" pitchFamily="2" charset="-122"/>
                        <a:ea typeface="宋体" panose="02010600030101010101" pitchFamily="2" charset="-122"/>
                      </a:endParaRPr>
                    </a:p>
                    <a:p>
                      <a:pPr marL="0" indent="0" algn="ctr" defTabSz="685800" rtl="0" eaLnBrk="1" latinLnBrk="0" hangingPunct="1">
                        <a:lnSpc>
                          <a:spcPct val="90000"/>
                        </a:lnSpc>
                        <a:buNone/>
                      </a:pPr>
                      <a:r>
                        <a:rPr lang="en-US" sz="1200" b="0" kern="1200" dirty="0">
                          <a:solidFill>
                            <a:schemeClr val="tx1"/>
                          </a:solidFill>
                          <a:latin typeface="宋体" panose="02010600030101010101" pitchFamily="2" charset="-122"/>
                          <a:ea typeface="宋体" panose="02010600030101010101" pitchFamily="2" charset="-122"/>
                        </a:rPr>
                        <a:t>(</a:t>
                      </a:r>
                      <a:r>
                        <a:rPr lang="zh-CN" altLang="en-US" sz="1200" b="0" kern="1200" dirty="0">
                          <a:solidFill>
                            <a:schemeClr val="tx1"/>
                          </a:solidFill>
                          <a:latin typeface="宋体" panose="02010600030101010101" pitchFamily="2" charset="-122"/>
                          <a:ea typeface="宋体" panose="02010600030101010101" pitchFamily="2" charset="-122"/>
                        </a:rPr>
                        <a:t>常用液氯、漂白粉、漂白粉精、酸性氧化电位水等）</a:t>
                      </a:r>
                      <a:endParaRPr lang="zh-CN" altLang="en-US" sz="1200" b="0" kern="1200" dirty="0">
                        <a:solidFill>
                          <a:schemeClr val="tx1"/>
                        </a:solidFill>
                        <a:latin typeface="宋体" panose="02010600030101010101" pitchFamily="2" charset="-122"/>
                        <a:ea typeface="宋体" panose="02010600030101010101" pitchFamily="2" charset="-122"/>
                        <a:cs typeface="Times New Roman" panose="02020603050405020304" pitchFamily="18" charset="0"/>
                      </a:endParaRPr>
                    </a:p>
                  </a:txBody>
                  <a:tcPr marL="36811" marR="3681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ctr" defTabSz="685800" rtl="0" eaLnBrk="1" latinLnBrk="0" hangingPunct="1">
                        <a:lnSpc>
                          <a:spcPct val="90000"/>
                        </a:lnSpc>
                        <a:buNone/>
                      </a:pPr>
                      <a:r>
                        <a:rPr lang="zh-CN" altLang="en-US" sz="1200" b="0" kern="1200">
                          <a:solidFill>
                            <a:schemeClr val="tx1"/>
                          </a:solidFill>
                          <a:latin typeface="宋体" panose="02010600030101010101" pitchFamily="2" charset="-122"/>
                          <a:ea typeface="宋体" panose="02010600030101010101" pitchFamily="2" charset="-122"/>
                        </a:rPr>
                        <a:t>高、中效</a:t>
                      </a:r>
                      <a:endParaRPr lang="zh-CN" altLang="en-US" sz="1200" b="0" kern="1200">
                        <a:solidFill>
                          <a:schemeClr val="tx1"/>
                        </a:solidFill>
                        <a:latin typeface="宋体" panose="02010600030101010101" pitchFamily="2" charset="-122"/>
                        <a:ea typeface="宋体" panose="02010600030101010101" pitchFamily="2" charset="-122"/>
                        <a:cs typeface="Times New Roman" panose="02020603050405020304" pitchFamily="18" charset="0"/>
                      </a:endParaRPr>
                    </a:p>
                  </a:txBody>
                  <a:tcPr marL="36811" marR="3681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l" defTabSz="685800" rtl="0" eaLnBrk="1" latinLnBrk="0" hangingPunct="1">
                        <a:lnSpc>
                          <a:spcPct val="90000"/>
                        </a:lnSpc>
                        <a:buNone/>
                      </a:pPr>
                      <a:r>
                        <a:rPr lang="zh-CN" altLang="en-US" sz="1200" b="0" kern="1200" dirty="0">
                          <a:solidFill>
                            <a:schemeClr val="tx1"/>
                          </a:solidFill>
                          <a:latin typeface="宋体" panose="02010600030101010101" pitchFamily="2" charset="-122"/>
                          <a:ea typeface="宋体" panose="02010600030101010101" pitchFamily="2" charset="-122"/>
                        </a:rPr>
                        <a:t>用于餐具、环境、水等的消毒。采用浸泡、擦拭、喷洒等。</a:t>
                      </a:r>
                      <a:endParaRPr lang="zh-CN" altLang="en-US" sz="1200" b="0" kern="1200" dirty="0">
                        <a:solidFill>
                          <a:schemeClr val="tx1"/>
                        </a:solidFill>
                        <a:latin typeface="宋体" panose="02010600030101010101" pitchFamily="2" charset="-122"/>
                        <a:ea typeface="宋体" panose="02010600030101010101" pitchFamily="2" charset="-122"/>
                      </a:endParaRPr>
                    </a:p>
                    <a:p>
                      <a:pPr marL="0" indent="0" algn="l" defTabSz="685800" rtl="0" eaLnBrk="1" latinLnBrk="0" hangingPunct="1">
                        <a:lnSpc>
                          <a:spcPct val="90000"/>
                        </a:lnSpc>
                        <a:buNone/>
                      </a:pPr>
                      <a:r>
                        <a:rPr lang="zh-CN" altLang="en-US" sz="1200" b="0" kern="1200" dirty="0">
                          <a:solidFill>
                            <a:schemeClr val="tx1"/>
                          </a:solidFill>
                          <a:latin typeface="宋体" panose="02010600030101010101" pitchFamily="2" charset="-122"/>
                          <a:ea typeface="宋体" panose="02010600030101010101" pitchFamily="2" charset="-122"/>
                        </a:rPr>
                        <a:t>对细菌繁殖体污染的物品，用含有效氯</a:t>
                      </a:r>
                      <a:r>
                        <a:rPr lang="en-US" sz="1200" b="0" kern="1200" dirty="0">
                          <a:solidFill>
                            <a:schemeClr val="tx1"/>
                          </a:solidFill>
                          <a:latin typeface="宋体" panose="02010600030101010101" pitchFamily="2" charset="-122"/>
                          <a:ea typeface="宋体" panose="02010600030101010101" pitchFamily="2" charset="-122"/>
                        </a:rPr>
                        <a:t>200mg/L</a:t>
                      </a:r>
                      <a:r>
                        <a:rPr lang="zh-CN" altLang="en-US" sz="1200" b="0" kern="1200" dirty="0">
                          <a:solidFill>
                            <a:schemeClr val="tx1"/>
                          </a:solidFill>
                          <a:latin typeface="宋体" panose="02010600030101010101" pitchFamily="2" charset="-122"/>
                          <a:ea typeface="宋体" panose="02010600030101010101" pitchFamily="2" charset="-122"/>
                        </a:rPr>
                        <a:t>的消毒液浸泡或擦拭</a:t>
                      </a:r>
                      <a:r>
                        <a:rPr lang="en-US" sz="1200" b="0" kern="1200" dirty="0">
                          <a:solidFill>
                            <a:schemeClr val="tx1"/>
                          </a:solidFill>
                          <a:latin typeface="宋体" panose="02010600030101010101" pitchFamily="2" charset="-122"/>
                          <a:ea typeface="宋体" panose="02010600030101010101" pitchFamily="2" charset="-122"/>
                        </a:rPr>
                        <a:t>10</a:t>
                      </a:r>
                      <a:r>
                        <a:rPr lang="zh-CN" altLang="en-US" sz="1200" b="0" kern="1200" dirty="0">
                          <a:solidFill>
                            <a:schemeClr val="tx1"/>
                          </a:solidFill>
                          <a:latin typeface="宋体" panose="02010600030101010101" pitchFamily="2" charset="-122"/>
                          <a:ea typeface="宋体" panose="02010600030101010101" pitchFamily="2" charset="-122"/>
                        </a:rPr>
                        <a:t>分钟以上；被乙肝病毒、结核杆菌、细菌芽胞污染的物品用含有效氯</a:t>
                      </a:r>
                      <a:r>
                        <a:rPr lang="en-US" sz="1200" b="0" kern="1200" dirty="0">
                          <a:solidFill>
                            <a:schemeClr val="tx1"/>
                          </a:solidFill>
                          <a:latin typeface="宋体" panose="02010600030101010101" pitchFamily="2" charset="-122"/>
                          <a:ea typeface="宋体" panose="02010600030101010101" pitchFamily="2" charset="-122"/>
                        </a:rPr>
                        <a:t>2000~5000mg/L</a:t>
                      </a:r>
                      <a:r>
                        <a:rPr lang="zh-CN" altLang="en-US" sz="1200" b="0" kern="1200" dirty="0">
                          <a:solidFill>
                            <a:schemeClr val="tx1"/>
                          </a:solidFill>
                          <a:latin typeface="宋体" panose="02010600030101010101" pitchFamily="2" charset="-122"/>
                          <a:ea typeface="宋体" panose="02010600030101010101" pitchFamily="2" charset="-122"/>
                        </a:rPr>
                        <a:t>的消毒液浸泡或擦拭</a:t>
                      </a:r>
                      <a:r>
                        <a:rPr lang="en-US" sz="1200" b="0" kern="1200" dirty="0">
                          <a:solidFill>
                            <a:schemeClr val="tx1"/>
                          </a:solidFill>
                          <a:latin typeface="宋体" panose="02010600030101010101" pitchFamily="2" charset="-122"/>
                          <a:ea typeface="宋体" panose="02010600030101010101" pitchFamily="2" charset="-122"/>
                        </a:rPr>
                        <a:t>30</a:t>
                      </a:r>
                      <a:r>
                        <a:rPr lang="zh-CN" altLang="en-US" sz="1200" b="0" kern="1200" dirty="0">
                          <a:solidFill>
                            <a:schemeClr val="tx1"/>
                          </a:solidFill>
                          <a:latin typeface="宋体" panose="02010600030101010101" pitchFamily="2" charset="-122"/>
                          <a:ea typeface="宋体" panose="02010600030101010101" pitchFamily="2" charset="-122"/>
                        </a:rPr>
                        <a:t>分钟以上，如用喷洒法，有效氯的含量、消毒时间均要加倍；按有效氯</a:t>
                      </a:r>
                      <a:r>
                        <a:rPr lang="en-US" sz="1200" b="0" kern="1200" dirty="0">
                          <a:solidFill>
                            <a:schemeClr val="tx1"/>
                          </a:solidFill>
                          <a:latin typeface="宋体" panose="02010600030101010101" pitchFamily="2" charset="-122"/>
                          <a:ea typeface="宋体" panose="02010600030101010101" pitchFamily="2" charset="-122"/>
                        </a:rPr>
                        <a:t>10000mg/L</a:t>
                      </a:r>
                      <a:r>
                        <a:rPr lang="zh-CN" altLang="en-US" sz="1200" b="0" kern="1200" dirty="0">
                          <a:solidFill>
                            <a:schemeClr val="tx1"/>
                          </a:solidFill>
                          <a:latin typeface="宋体" panose="02010600030101010101" pitchFamily="2" charset="-122"/>
                          <a:ea typeface="宋体" panose="02010600030101010101" pitchFamily="2" charset="-122"/>
                        </a:rPr>
                        <a:t>的含氯消毒剂干粉加入排泄物中，略加搅拌后，作用</a:t>
                      </a:r>
                      <a:r>
                        <a:rPr lang="en-US" sz="1200" b="0" kern="1200" dirty="0">
                          <a:solidFill>
                            <a:schemeClr val="tx1"/>
                          </a:solidFill>
                          <a:latin typeface="宋体" panose="02010600030101010101" pitchFamily="2" charset="-122"/>
                          <a:ea typeface="宋体" panose="02010600030101010101" pitchFamily="2" charset="-122"/>
                        </a:rPr>
                        <a:t>2-6</a:t>
                      </a:r>
                      <a:r>
                        <a:rPr lang="zh-CN" altLang="en-US" sz="1200" b="0" kern="1200" dirty="0">
                          <a:solidFill>
                            <a:schemeClr val="tx1"/>
                          </a:solidFill>
                          <a:latin typeface="宋体" panose="02010600030101010101" pitchFamily="2" charset="-122"/>
                          <a:ea typeface="宋体" panose="02010600030101010101" pitchFamily="2" charset="-122"/>
                        </a:rPr>
                        <a:t>小时。</a:t>
                      </a:r>
                      <a:endParaRPr lang="zh-CN" altLang="en-US" sz="1200" b="0" kern="1200" dirty="0">
                        <a:solidFill>
                          <a:schemeClr val="tx1"/>
                        </a:solidFill>
                        <a:latin typeface="宋体" panose="02010600030101010101" pitchFamily="2" charset="-122"/>
                        <a:ea typeface="宋体" panose="02010600030101010101" pitchFamily="2" charset="-122"/>
                        <a:cs typeface="Times New Roman" panose="02020603050405020304" pitchFamily="18" charset="0"/>
                      </a:endParaRPr>
                    </a:p>
                  </a:txBody>
                  <a:tcPr marL="36811" marR="3681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l" defTabSz="685800" rtl="0" eaLnBrk="1" latinLnBrk="0" hangingPunct="1">
                        <a:lnSpc>
                          <a:spcPct val="90000"/>
                        </a:lnSpc>
                        <a:buNone/>
                      </a:pPr>
                      <a:r>
                        <a:rPr lang="en-US" sz="1200" b="0" kern="1200" dirty="0">
                          <a:solidFill>
                            <a:schemeClr val="tx1"/>
                          </a:solidFill>
                          <a:latin typeface="宋体" panose="02010600030101010101" pitchFamily="2" charset="-122"/>
                          <a:ea typeface="宋体" panose="02010600030101010101" pitchFamily="2" charset="-122"/>
                        </a:rPr>
                        <a:t>1.</a:t>
                      </a:r>
                      <a:r>
                        <a:rPr lang="zh-CN" altLang="en-US" sz="1200" b="0" kern="1200" dirty="0">
                          <a:solidFill>
                            <a:schemeClr val="tx1"/>
                          </a:solidFill>
                          <a:latin typeface="宋体" panose="02010600030101010101" pitchFamily="2" charset="-122"/>
                          <a:ea typeface="宋体" panose="02010600030101010101" pitchFamily="2" charset="-122"/>
                        </a:rPr>
                        <a:t>含氯消毒剂易挥发，应密闭保存在阴凉、干燥、通风处</a:t>
                      </a:r>
                      <a:br>
                        <a:rPr lang="en-US" sz="1200" b="0" kern="1200" dirty="0">
                          <a:solidFill>
                            <a:schemeClr val="tx1"/>
                          </a:solidFill>
                          <a:latin typeface="宋体" panose="02010600030101010101" pitchFamily="2" charset="-122"/>
                          <a:ea typeface="宋体" panose="02010600030101010101" pitchFamily="2" charset="-122"/>
                        </a:rPr>
                      </a:br>
                      <a:r>
                        <a:rPr lang="en-US" sz="1200" b="0" kern="1200" dirty="0">
                          <a:solidFill>
                            <a:schemeClr val="tx1"/>
                          </a:solidFill>
                          <a:latin typeface="宋体" panose="02010600030101010101" pitchFamily="2" charset="-122"/>
                          <a:ea typeface="宋体" panose="02010600030101010101" pitchFamily="2" charset="-122"/>
                        </a:rPr>
                        <a:t>2.</a:t>
                      </a:r>
                      <a:r>
                        <a:rPr lang="zh-CN" altLang="en-US" sz="1200" b="0" kern="1200" dirty="0">
                          <a:solidFill>
                            <a:schemeClr val="tx1"/>
                          </a:solidFill>
                          <a:latin typeface="宋体" panose="02010600030101010101" pitchFamily="2" charset="-122"/>
                          <a:ea typeface="宋体" panose="02010600030101010101" pitchFamily="2" charset="-122"/>
                        </a:rPr>
                        <a:t>现配现用</a:t>
                      </a:r>
                      <a:br>
                        <a:rPr lang="en-US" sz="1200" b="0" kern="1200" dirty="0">
                          <a:solidFill>
                            <a:schemeClr val="tx1"/>
                          </a:solidFill>
                          <a:latin typeface="宋体" panose="02010600030101010101" pitchFamily="2" charset="-122"/>
                          <a:ea typeface="宋体" panose="02010600030101010101" pitchFamily="2" charset="-122"/>
                        </a:rPr>
                      </a:br>
                      <a:r>
                        <a:rPr lang="en-US" sz="1200" b="0" kern="1200" dirty="0">
                          <a:solidFill>
                            <a:schemeClr val="tx1"/>
                          </a:solidFill>
                          <a:latin typeface="宋体" panose="02010600030101010101" pitchFamily="2" charset="-122"/>
                          <a:ea typeface="宋体" panose="02010600030101010101" pitchFamily="2" charset="-122"/>
                        </a:rPr>
                        <a:t>3.</a:t>
                      </a:r>
                      <a:r>
                        <a:rPr lang="zh-CN" altLang="en-US" sz="1200" b="0" kern="1200" dirty="0">
                          <a:solidFill>
                            <a:schemeClr val="tx1"/>
                          </a:solidFill>
                          <a:latin typeface="宋体" panose="02010600030101010101" pitchFamily="2" charset="-122"/>
                          <a:ea typeface="宋体" panose="02010600030101010101" pitchFamily="2" charset="-122"/>
                        </a:rPr>
                        <a:t>因有腐蚀及漂白作用，不使用于金属制品、有色织物及油漆家具的消毒</a:t>
                      </a:r>
                      <a:br>
                        <a:rPr lang="en-US" sz="1200" b="0" kern="1200" dirty="0">
                          <a:solidFill>
                            <a:schemeClr val="tx1"/>
                          </a:solidFill>
                          <a:latin typeface="宋体" panose="02010600030101010101" pitchFamily="2" charset="-122"/>
                          <a:ea typeface="宋体" panose="02010600030101010101" pitchFamily="2" charset="-122"/>
                        </a:rPr>
                      </a:br>
                      <a:r>
                        <a:rPr lang="en-US" sz="1200" b="0" kern="1200" dirty="0">
                          <a:solidFill>
                            <a:schemeClr val="tx1"/>
                          </a:solidFill>
                          <a:latin typeface="宋体" panose="02010600030101010101" pitchFamily="2" charset="-122"/>
                          <a:ea typeface="宋体" panose="02010600030101010101" pitchFamily="2" charset="-122"/>
                        </a:rPr>
                        <a:t>4.</a:t>
                      </a:r>
                      <a:r>
                        <a:rPr lang="zh-CN" altLang="en-US" sz="1200" b="0" kern="1200" dirty="0">
                          <a:solidFill>
                            <a:schemeClr val="tx1"/>
                          </a:solidFill>
                          <a:latin typeface="宋体" panose="02010600030101010101" pitchFamily="2" charset="-122"/>
                          <a:ea typeface="宋体" panose="02010600030101010101" pitchFamily="2" charset="-122"/>
                        </a:rPr>
                        <a:t>消毒后的物品应及时用清水冲净</a:t>
                      </a:r>
                      <a:endParaRPr lang="zh-CN" altLang="en-US" sz="1200" b="0" kern="1200" dirty="0">
                        <a:solidFill>
                          <a:schemeClr val="tx1"/>
                        </a:solidFill>
                        <a:latin typeface="宋体" panose="02010600030101010101" pitchFamily="2" charset="-122"/>
                        <a:ea typeface="宋体" panose="02010600030101010101" pitchFamily="2" charset="-122"/>
                        <a:cs typeface="Times New Roman" panose="02020603050405020304" pitchFamily="18" charset="0"/>
                      </a:endParaRPr>
                    </a:p>
                  </a:txBody>
                  <a:tcPr marL="36811" marR="3681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300590">
                <a:tc>
                  <a:txBody>
                    <a:bodyPr/>
                    <a:lstStyle/>
                    <a:p>
                      <a:pPr marL="0" indent="0" algn="ctr" defTabSz="685800" rtl="0" eaLnBrk="1" latinLnBrk="0" hangingPunct="1">
                        <a:lnSpc>
                          <a:spcPct val="90000"/>
                        </a:lnSpc>
                        <a:buNone/>
                      </a:pPr>
                      <a:r>
                        <a:rPr lang="zh-CN" altLang="en-US" sz="1200" b="0" kern="1200" dirty="0">
                          <a:solidFill>
                            <a:schemeClr val="tx1"/>
                          </a:solidFill>
                          <a:latin typeface="宋体" panose="02010600030101010101" pitchFamily="2" charset="-122"/>
                          <a:ea typeface="宋体" panose="02010600030101010101" pitchFamily="2" charset="-122"/>
                        </a:rPr>
                        <a:t>过氧乙酸</a:t>
                      </a:r>
                      <a:br>
                        <a:rPr lang="en-US" sz="1200" b="0" kern="1200" dirty="0">
                          <a:solidFill>
                            <a:schemeClr val="tx1"/>
                          </a:solidFill>
                          <a:latin typeface="宋体" panose="02010600030101010101" pitchFamily="2" charset="-122"/>
                          <a:ea typeface="宋体" panose="02010600030101010101" pitchFamily="2" charset="-122"/>
                        </a:rPr>
                      </a:br>
                      <a:endParaRPr lang="zh-CN" altLang="en-US" sz="1200" b="0" kern="1200" dirty="0">
                        <a:solidFill>
                          <a:schemeClr val="tx1"/>
                        </a:solidFill>
                        <a:latin typeface="宋体" panose="02010600030101010101" pitchFamily="2" charset="-122"/>
                        <a:ea typeface="宋体" panose="02010600030101010101" pitchFamily="2" charset="-122"/>
                        <a:cs typeface="Times New Roman" panose="02020603050405020304" pitchFamily="18" charset="0"/>
                      </a:endParaRPr>
                    </a:p>
                  </a:txBody>
                  <a:tcPr marL="36811" marR="3681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ctr" defTabSz="685800" rtl="0" eaLnBrk="1" latinLnBrk="0" hangingPunct="1">
                        <a:lnSpc>
                          <a:spcPct val="90000"/>
                        </a:lnSpc>
                        <a:buNone/>
                      </a:pPr>
                      <a:r>
                        <a:rPr lang="zh-CN" altLang="en-US" sz="1200" b="0" kern="1200">
                          <a:solidFill>
                            <a:schemeClr val="tx1"/>
                          </a:solidFill>
                          <a:latin typeface="宋体" panose="02010600030101010101" pitchFamily="2" charset="-122"/>
                          <a:ea typeface="宋体" panose="02010600030101010101" pitchFamily="2" charset="-122"/>
                        </a:rPr>
                        <a:t>灭菌</a:t>
                      </a:r>
                      <a:endParaRPr lang="zh-CN" altLang="en-US" sz="1200" b="0" kern="1200">
                        <a:solidFill>
                          <a:schemeClr val="tx1"/>
                        </a:solidFill>
                        <a:latin typeface="宋体" panose="02010600030101010101" pitchFamily="2" charset="-122"/>
                        <a:ea typeface="宋体" panose="02010600030101010101" pitchFamily="2" charset="-122"/>
                        <a:cs typeface="Times New Roman" panose="02020603050405020304" pitchFamily="18" charset="0"/>
                      </a:endParaRPr>
                    </a:p>
                  </a:txBody>
                  <a:tcPr marL="36811" marR="3681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l" defTabSz="685800" rtl="0" eaLnBrk="1" latinLnBrk="0" hangingPunct="1">
                        <a:lnSpc>
                          <a:spcPct val="90000"/>
                        </a:lnSpc>
                        <a:buNone/>
                      </a:pPr>
                      <a:r>
                        <a:rPr lang="zh-CN" altLang="en-US" sz="1200" b="0" kern="1200" dirty="0">
                          <a:solidFill>
                            <a:schemeClr val="tx1"/>
                          </a:solidFill>
                          <a:latin typeface="宋体" panose="02010600030101010101" pitchFamily="2" charset="-122"/>
                          <a:ea typeface="宋体" panose="02010600030101010101" pitchFamily="2" charset="-122"/>
                        </a:rPr>
                        <a:t>用于一般物体表面、食品用工具、空气以及耐腐蚀医疗器械的消毒灭菌。可用浸泡法、擦拭法、喷洒法。</a:t>
                      </a:r>
                      <a:br>
                        <a:rPr lang="en-US" sz="1200" b="0" kern="1200" dirty="0">
                          <a:solidFill>
                            <a:schemeClr val="tx1"/>
                          </a:solidFill>
                          <a:latin typeface="宋体" panose="02010600030101010101" pitchFamily="2" charset="-122"/>
                          <a:ea typeface="宋体" panose="02010600030101010101" pitchFamily="2" charset="-122"/>
                        </a:rPr>
                      </a:br>
                      <a:r>
                        <a:rPr lang="zh-CN" altLang="en-US" sz="1200" b="0" kern="1200" dirty="0">
                          <a:solidFill>
                            <a:schemeClr val="tx1"/>
                          </a:solidFill>
                          <a:latin typeface="宋体" panose="02010600030101010101" pitchFamily="2" charset="-122"/>
                          <a:ea typeface="宋体" panose="02010600030101010101" pitchFamily="2" charset="-122"/>
                        </a:rPr>
                        <a:t>一般物品表面消毒以</a:t>
                      </a:r>
                      <a:r>
                        <a:rPr lang="en-US" sz="1200" b="0" kern="1200" dirty="0">
                          <a:solidFill>
                            <a:schemeClr val="tx1"/>
                          </a:solidFill>
                          <a:latin typeface="宋体" panose="02010600030101010101" pitchFamily="2" charset="-122"/>
                          <a:ea typeface="宋体" panose="02010600030101010101" pitchFamily="2" charset="-122"/>
                        </a:rPr>
                        <a:t>0.1%-0.2%</a:t>
                      </a:r>
                      <a:r>
                        <a:rPr lang="zh-CN" altLang="en-US" sz="1200" b="0" kern="1200" dirty="0">
                          <a:solidFill>
                            <a:schemeClr val="tx1"/>
                          </a:solidFill>
                          <a:latin typeface="宋体" panose="02010600030101010101" pitchFamily="2" charset="-122"/>
                          <a:ea typeface="宋体" panose="02010600030101010101" pitchFamily="2" charset="-122"/>
                        </a:rPr>
                        <a:t>浓度溶液喷洒或浸泡</a:t>
                      </a:r>
                      <a:r>
                        <a:rPr lang="en-US" sz="1200" b="0" kern="1200" dirty="0">
                          <a:solidFill>
                            <a:schemeClr val="tx1"/>
                          </a:solidFill>
                          <a:latin typeface="宋体" panose="02010600030101010101" pitchFamily="2" charset="-122"/>
                          <a:ea typeface="宋体" panose="02010600030101010101" pitchFamily="2" charset="-122"/>
                        </a:rPr>
                        <a:t>30</a:t>
                      </a:r>
                      <a:r>
                        <a:rPr lang="zh-CN" altLang="en-US" sz="1200" b="0" kern="1200" dirty="0">
                          <a:solidFill>
                            <a:schemeClr val="tx1"/>
                          </a:solidFill>
                          <a:latin typeface="宋体" panose="02010600030101010101" pitchFamily="2" charset="-122"/>
                          <a:ea typeface="宋体" panose="02010600030101010101" pitchFamily="2" charset="-122"/>
                        </a:rPr>
                        <a:t>分钟；食品用工具、设备消毒以</a:t>
                      </a:r>
                      <a:r>
                        <a:rPr lang="en-US" sz="1200" b="0" kern="1200" dirty="0">
                          <a:solidFill>
                            <a:schemeClr val="tx1"/>
                          </a:solidFill>
                          <a:latin typeface="宋体" panose="02010600030101010101" pitchFamily="2" charset="-122"/>
                          <a:ea typeface="宋体" panose="02010600030101010101" pitchFamily="2" charset="-122"/>
                        </a:rPr>
                        <a:t>0.05%(500mg/L)</a:t>
                      </a:r>
                      <a:r>
                        <a:rPr lang="zh-CN" altLang="en-US" sz="1200" b="0" kern="1200" dirty="0">
                          <a:solidFill>
                            <a:schemeClr val="tx1"/>
                          </a:solidFill>
                          <a:latin typeface="宋体" panose="02010600030101010101" pitchFamily="2" charset="-122"/>
                          <a:ea typeface="宋体" panose="02010600030101010101" pitchFamily="2" charset="-122"/>
                        </a:rPr>
                        <a:t>过氧乙酸喷洒或浸泡</a:t>
                      </a:r>
                      <a:r>
                        <a:rPr lang="en-US" sz="1200" b="0" kern="1200" dirty="0">
                          <a:solidFill>
                            <a:schemeClr val="tx1"/>
                          </a:solidFill>
                          <a:latin typeface="宋体" panose="02010600030101010101" pitchFamily="2" charset="-122"/>
                          <a:ea typeface="宋体" panose="02010600030101010101" pitchFamily="2" charset="-122"/>
                        </a:rPr>
                        <a:t>10</a:t>
                      </a:r>
                      <a:r>
                        <a:rPr lang="zh-CN" altLang="en-US" sz="1200" b="0" kern="1200" dirty="0">
                          <a:solidFill>
                            <a:schemeClr val="tx1"/>
                          </a:solidFill>
                          <a:latin typeface="宋体" panose="02010600030101010101" pitchFamily="2" charset="-122"/>
                          <a:ea typeface="宋体" panose="02010600030101010101" pitchFamily="2" charset="-122"/>
                        </a:rPr>
                        <a:t>分钟；空气消毒以</a:t>
                      </a:r>
                      <a:r>
                        <a:rPr lang="en-US" sz="1200" b="0" kern="1200" dirty="0">
                          <a:solidFill>
                            <a:schemeClr val="tx1"/>
                          </a:solidFill>
                          <a:latin typeface="宋体" panose="02010600030101010101" pitchFamily="2" charset="-122"/>
                          <a:ea typeface="宋体" panose="02010600030101010101" pitchFamily="2" charset="-122"/>
                        </a:rPr>
                        <a:t>0.2%</a:t>
                      </a:r>
                      <a:r>
                        <a:rPr lang="zh-CN" altLang="en-US" sz="1200" b="0" kern="1200" dirty="0">
                          <a:solidFill>
                            <a:schemeClr val="tx1"/>
                          </a:solidFill>
                          <a:latin typeface="宋体" panose="02010600030101010101" pitchFamily="2" charset="-122"/>
                          <a:ea typeface="宋体" panose="02010600030101010101" pitchFamily="2" charset="-122"/>
                        </a:rPr>
                        <a:t>过氧乙酸喷雾</a:t>
                      </a:r>
                      <a:r>
                        <a:rPr lang="en-US" sz="1200" b="0" kern="1200" dirty="0">
                          <a:solidFill>
                            <a:schemeClr val="tx1"/>
                          </a:solidFill>
                          <a:latin typeface="宋体" panose="02010600030101010101" pitchFamily="2" charset="-122"/>
                          <a:ea typeface="宋体" panose="02010600030101010101" pitchFamily="2" charset="-122"/>
                        </a:rPr>
                        <a:t>60</a:t>
                      </a:r>
                      <a:r>
                        <a:rPr lang="zh-CN" altLang="en-US" sz="1200" b="0" kern="1200" dirty="0">
                          <a:solidFill>
                            <a:schemeClr val="tx1"/>
                          </a:solidFill>
                          <a:latin typeface="宋体" panose="02010600030101010101" pitchFamily="2" charset="-122"/>
                          <a:ea typeface="宋体" panose="02010600030101010101" pitchFamily="2" charset="-122"/>
                        </a:rPr>
                        <a:t>分钟。</a:t>
                      </a:r>
                      <a:endParaRPr lang="zh-CN" altLang="en-US" sz="1200" b="0" kern="1200" dirty="0">
                        <a:solidFill>
                          <a:schemeClr val="tx1"/>
                        </a:solidFill>
                        <a:latin typeface="宋体" panose="02010600030101010101" pitchFamily="2" charset="-122"/>
                        <a:ea typeface="宋体" panose="02010600030101010101" pitchFamily="2" charset="-122"/>
                        <a:cs typeface="Times New Roman" panose="02020603050405020304" pitchFamily="18" charset="0"/>
                      </a:endParaRPr>
                    </a:p>
                  </a:txBody>
                  <a:tcPr marL="36811" marR="3681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gn="l" defTabSz="685800" rtl="0" eaLnBrk="1" latinLnBrk="0" hangingPunct="1">
                        <a:lnSpc>
                          <a:spcPct val="90000"/>
                        </a:lnSpc>
                        <a:buNone/>
                      </a:pPr>
                      <a:r>
                        <a:rPr lang="en-US" sz="1200" b="0" kern="1200" dirty="0">
                          <a:solidFill>
                            <a:schemeClr val="tx1"/>
                          </a:solidFill>
                          <a:latin typeface="宋体" panose="02010600030101010101" pitchFamily="2" charset="-122"/>
                          <a:ea typeface="宋体" panose="02010600030101010101" pitchFamily="2" charset="-122"/>
                        </a:rPr>
                        <a:t>1.</a:t>
                      </a:r>
                      <a:r>
                        <a:rPr lang="zh-CN" altLang="en-US" sz="1200" b="0" kern="1200" dirty="0">
                          <a:solidFill>
                            <a:schemeClr val="tx1"/>
                          </a:solidFill>
                          <a:latin typeface="宋体" panose="02010600030101010101" pitchFamily="2" charset="-122"/>
                          <a:ea typeface="宋体" panose="02010600030101010101" pitchFamily="2" charset="-122"/>
                        </a:rPr>
                        <a:t>因过氧化氢不稳定应密闭贮存于通风阴凉避光处，防高温，远离还原剂和金属粉末</a:t>
                      </a:r>
                      <a:br>
                        <a:rPr lang="en-US" sz="1200" b="0" kern="1200" dirty="0">
                          <a:solidFill>
                            <a:schemeClr val="tx1"/>
                          </a:solidFill>
                          <a:latin typeface="宋体" panose="02010600030101010101" pitchFamily="2" charset="-122"/>
                          <a:ea typeface="宋体" panose="02010600030101010101" pitchFamily="2" charset="-122"/>
                        </a:rPr>
                      </a:br>
                      <a:r>
                        <a:rPr lang="en-US" sz="1200" b="0" kern="1200" dirty="0">
                          <a:solidFill>
                            <a:schemeClr val="tx1"/>
                          </a:solidFill>
                          <a:latin typeface="宋体" panose="02010600030101010101" pitchFamily="2" charset="-122"/>
                          <a:ea typeface="宋体" panose="02010600030101010101" pitchFamily="2" charset="-122"/>
                        </a:rPr>
                        <a:t>2.</a:t>
                      </a:r>
                      <a:r>
                        <a:rPr lang="zh-CN" altLang="en-US" sz="1200" b="0" kern="1200" dirty="0">
                          <a:solidFill>
                            <a:schemeClr val="tx1"/>
                          </a:solidFill>
                          <a:latin typeface="宋体" panose="02010600030101010101" pitchFamily="2" charset="-122"/>
                          <a:ea typeface="宋体" panose="02010600030101010101" pitchFamily="2" charset="-122"/>
                        </a:rPr>
                        <a:t>定期检测其浓度，如原液低于</a:t>
                      </a:r>
                      <a:r>
                        <a:rPr lang="en-US" sz="1200" b="0" kern="1200" dirty="0">
                          <a:solidFill>
                            <a:schemeClr val="tx1"/>
                          </a:solidFill>
                          <a:latin typeface="宋体" panose="02010600030101010101" pitchFamily="2" charset="-122"/>
                          <a:ea typeface="宋体" panose="02010600030101010101" pitchFamily="2" charset="-122"/>
                        </a:rPr>
                        <a:t>12%</a:t>
                      </a:r>
                      <a:r>
                        <a:rPr lang="zh-CN" altLang="en-US" sz="1200" b="0" kern="1200" dirty="0">
                          <a:solidFill>
                            <a:schemeClr val="tx1"/>
                          </a:solidFill>
                          <a:latin typeface="宋体" panose="02010600030101010101" pitchFamily="2" charset="-122"/>
                          <a:ea typeface="宋体" panose="02010600030101010101" pitchFamily="2" charset="-122"/>
                        </a:rPr>
                        <a:t>禁止使用</a:t>
                      </a:r>
                      <a:br>
                        <a:rPr lang="en-US" sz="1200" b="0" kern="1200" dirty="0">
                          <a:solidFill>
                            <a:schemeClr val="tx1"/>
                          </a:solidFill>
                          <a:latin typeface="宋体" panose="02010600030101010101" pitchFamily="2" charset="-122"/>
                          <a:ea typeface="宋体" panose="02010600030101010101" pitchFamily="2" charset="-122"/>
                        </a:rPr>
                      </a:br>
                      <a:r>
                        <a:rPr lang="en-US" sz="1200" b="0" kern="1200" dirty="0">
                          <a:solidFill>
                            <a:schemeClr val="tx1"/>
                          </a:solidFill>
                          <a:latin typeface="宋体" panose="02010600030101010101" pitchFamily="2" charset="-122"/>
                          <a:ea typeface="宋体" panose="02010600030101010101" pitchFamily="2" charset="-122"/>
                        </a:rPr>
                        <a:t>3.</a:t>
                      </a:r>
                      <a:r>
                        <a:rPr lang="zh-CN" altLang="en-US" sz="1200" b="0" kern="1200" dirty="0">
                          <a:solidFill>
                            <a:schemeClr val="tx1"/>
                          </a:solidFill>
                          <a:latin typeface="宋体" panose="02010600030101010101" pitchFamily="2" charset="-122"/>
                          <a:ea typeface="宋体" panose="02010600030101010101" pitchFamily="2" charset="-122"/>
                        </a:rPr>
                        <a:t>现配现用</a:t>
                      </a:r>
                      <a:br>
                        <a:rPr lang="en-US" sz="1200" b="0" kern="1200" dirty="0">
                          <a:solidFill>
                            <a:schemeClr val="tx1"/>
                          </a:solidFill>
                          <a:latin typeface="宋体" panose="02010600030101010101" pitchFamily="2" charset="-122"/>
                          <a:ea typeface="宋体" panose="02010600030101010101" pitchFamily="2" charset="-122"/>
                        </a:rPr>
                      </a:br>
                      <a:r>
                        <a:rPr lang="en-US" sz="1200" b="0" kern="1200" dirty="0">
                          <a:solidFill>
                            <a:schemeClr val="tx1"/>
                          </a:solidFill>
                          <a:latin typeface="宋体" panose="02010600030101010101" pitchFamily="2" charset="-122"/>
                          <a:ea typeface="宋体" panose="02010600030101010101" pitchFamily="2" charset="-122"/>
                        </a:rPr>
                        <a:t>4.</a:t>
                      </a:r>
                      <a:r>
                        <a:rPr lang="zh-CN" altLang="en-US" sz="1200" b="0" kern="1200" dirty="0">
                          <a:solidFill>
                            <a:schemeClr val="tx1"/>
                          </a:solidFill>
                          <a:latin typeface="宋体" panose="02010600030101010101" pitchFamily="2" charset="-122"/>
                          <a:ea typeface="宋体" panose="02010600030101010101" pitchFamily="2" charset="-122"/>
                        </a:rPr>
                        <a:t>使用时加强个人防护</a:t>
                      </a:r>
                      <a:endParaRPr lang="zh-CN" altLang="en-US" sz="1200" b="0" kern="1200" dirty="0">
                        <a:solidFill>
                          <a:schemeClr val="tx1"/>
                        </a:solidFill>
                        <a:latin typeface="宋体" panose="02010600030101010101" pitchFamily="2" charset="-122"/>
                        <a:ea typeface="宋体" panose="02010600030101010101" pitchFamily="2" charset="-122"/>
                      </a:endParaRPr>
                    </a:p>
                    <a:p>
                      <a:pPr marL="0" indent="0" algn="l" defTabSz="685800" rtl="0" eaLnBrk="1" latinLnBrk="0" hangingPunct="1">
                        <a:lnSpc>
                          <a:spcPct val="90000"/>
                        </a:lnSpc>
                        <a:buNone/>
                      </a:pPr>
                      <a:r>
                        <a:rPr lang="en-US" sz="1200" b="0" kern="1200" dirty="0">
                          <a:solidFill>
                            <a:schemeClr val="tx1"/>
                          </a:solidFill>
                          <a:latin typeface="宋体" panose="02010600030101010101" pitchFamily="2" charset="-122"/>
                          <a:ea typeface="宋体" panose="02010600030101010101" pitchFamily="2" charset="-122"/>
                        </a:rPr>
                        <a:t>5.</a:t>
                      </a:r>
                      <a:r>
                        <a:rPr lang="zh-CN" altLang="en-US" sz="1200" b="0" kern="1200" dirty="0">
                          <a:solidFill>
                            <a:schemeClr val="tx1"/>
                          </a:solidFill>
                          <a:latin typeface="宋体" panose="02010600030101010101" pitchFamily="2" charset="-122"/>
                          <a:ea typeface="宋体" panose="02010600030101010101" pitchFamily="2" charset="-122"/>
                        </a:rPr>
                        <a:t>物品消毒后用清水冲洗去除残留消毒剂；空气消毒后应及时通风换气</a:t>
                      </a:r>
                      <a:endParaRPr lang="zh-CN" altLang="en-US" sz="1200" b="0" kern="1200" dirty="0">
                        <a:solidFill>
                          <a:schemeClr val="tx1"/>
                        </a:solidFill>
                        <a:latin typeface="宋体" panose="02010600030101010101" pitchFamily="2" charset="-122"/>
                        <a:ea typeface="宋体" panose="02010600030101010101" pitchFamily="2" charset="-122"/>
                        <a:cs typeface="Times New Roman" panose="02020603050405020304" pitchFamily="18" charset="0"/>
                      </a:endParaRPr>
                    </a:p>
                  </a:txBody>
                  <a:tcPr marL="36811" marR="3681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8255204" cy="400110"/>
            <a:chOff x="162802" y="106676"/>
            <a:chExt cx="11006428" cy="592651"/>
          </a:xfrm>
        </p:grpSpPr>
        <p:sp>
          <p:nvSpPr>
            <p:cNvPr id="9" name="文本框 8"/>
            <p:cNvSpPr txBox="1"/>
            <p:nvPr/>
          </p:nvSpPr>
          <p:spPr>
            <a:xfrm>
              <a:off x="923920" y="106676"/>
              <a:ext cx="10245310" cy="592651"/>
            </a:xfrm>
            <a:prstGeom prst="rect">
              <a:avLst/>
            </a:prstGeom>
            <a:noFill/>
          </p:spPr>
          <p:txBody>
            <a:bodyPr wrap="square" rtlCol="0">
              <a:spAutoFit/>
            </a:bodyPr>
            <a:lstStyle/>
            <a:p>
              <a:r>
                <a:rPr lang="zh-CN" altLang="en-US" sz="2000" b="0" dirty="0">
                  <a:solidFill>
                    <a:srgbClr val="FF7F7F"/>
                  </a:solidFill>
                  <a:latin typeface="微软雅黑" panose="020B0503020204020204" charset="-122"/>
                  <a:ea typeface="微软雅黑" panose="020B0503020204020204" charset="-122"/>
                </a:rPr>
                <a:t>子任务</a:t>
              </a:r>
              <a:r>
                <a:rPr lang="en-US" altLang="zh-CN" sz="2000" dirty="0">
                  <a:solidFill>
                    <a:srgbClr val="FF7F7F"/>
                  </a:solidFill>
                  <a:latin typeface="微软雅黑" panose="020B0503020204020204" charset="-122"/>
                  <a:ea typeface="微软雅黑" panose="020B0503020204020204" charset="-122"/>
                </a:rPr>
                <a:t>3</a:t>
              </a:r>
              <a:r>
                <a:rPr lang="en-US" altLang="zh-CN" sz="2000" b="0" dirty="0">
                  <a:solidFill>
                    <a:srgbClr val="FF7F7F"/>
                  </a:solidFill>
                  <a:latin typeface="微软雅黑" panose="020B0503020204020204" charset="-122"/>
                  <a:ea typeface="微软雅黑" panose="020B0503020204020204" charset="-122"/>
                </a:rPr>
                <a:t>  </a:t>
              </a:r>
              <a:r>
                <a:rPr lang="zh-CN" altLang="zh-CN" sz="2000" dirty="0">
                  <a:solidFill>
                    <a:srgbClr val="FF7F7F"/>
                  </a:solidFill>
                  <a:latin typeface="微软雅黑" panose="020B0503020204020204" charset="-122"/>
                  <a:ea typeface="微软雅黑" panose="020B0503020204020204" charset="-122"/>
                </a:rPr>
                <a:t>配置化学消毒试剂为老年人居室内进行消毒</a:t>
              </a:r>
              <a:endParaRPr lang="zh-CN" altLang="en-US" sz="2000" dirty="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100" name="文本框 99"/>
          <p:cNvSpPr txBox="1"/>
          <p:nvPr/>
        </p:nvSpPr>
        <p:spPr>
          <a:xfrm>
            <a:off x="1926492" y="779193"/>
            <a:ext cx="5080000" cy="368300"/>
          </a:xfrm>
          <a:prstGeom prst="rect">
            <a:avLst/>
          </a:prstGeom>
          <a:noFill/>
          <a:ln w="9525">
            <a:noFill/>
          </a:ln>
        </p:spPr>
        <p:txBody>
          <a:bodyPr>
            <a:spAutoFit/>
          </a:bodyPr>
          <a:lstStyle/>
          <a:p>
            <a:pPr indent="266700" algn="ctr"/>
            <a:r>
              <a:rPr lang="zh-CN" altLang="zh-CN" sz="1800" b="1" kern="100" dirty="0">
                <a:effectLst/>
                <a:latin typeface="等线" panose="02010600030101010101" pitchFamily="2" charset="-122"/>
                <a:ea typeface="宋体" panose="02010600030101010101" pitchFamily="2" charset="-122"/>
                <a:cs typeface="宋体" panose="02010600030101010101" pitchFamily="2" charset="-122"/>
              </a:rPr>
              <a:t>常用的居室化学消毒剂使用方法</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560907" y="1281021"/>
          <a:ext cx="8022186" cy="1499616"/>
        </p:xfrm>
        <a:graphic>
          <a:graphicData uri="http://schemas.openxmlformats.org/drawingml/2006/table">
            <a:tbl>
              <a:tblPr firstRow="1" firstCol="1" bandRow="1">
                <a:tableStyleId>{5C22544A-7EE6-4342-B048-85BDC9FD1C3A}</a:tableStyleId>
              </a:tblPr>
              <a:tblGrid>
                <a:gridCol w="1608749"/>
                <a:gridCol w="598230"/>
                <a:gridCol w="3522897"/>
                <a:gridCol w="2292310"/>
              </a:tblGrid>
              <a:tr h="0">
                <a:tc>
                  <a:txBody>
                    <a:bodyPr/>
                    <a:lstStyle/>
                    <a:p>
                      <a:pPr marL="0" indent="0" algn="ctr" defTabSz="685800" rtl="0" eaLnBrk="1" latinLnBrk="0" hangingPunct="1">
                        <a:buNone/>
                      </a:pPr>
                      <a:r>
                        <a:rPr lang="zh-CN" altLang="en-US" sz="1200" b="1" kern="1200" dirty="0">
                          <a:solidFill>
                            <a:schemeClr val="tx1"/>
                          </a:solidFill>
                          <a:latin typeface="宋体" panose="02010600030101010101" pitchFamily="2" charset="-122"/>
                          <a:ea typeface="宋体" panose="02010600030101010101" pitchFamily="2" charset="-122"/>
                        </a:rPr>
                        <a:t>消毒剂名称</a:t>
                      </a:r>
                      <a:endParaRPr lang="zh-CN" altLang="en-US" sz="1200" b="1" kern="1200" dirty="0">
                        <a:solidFill>
                          <a:schemeClr val="tx1"/>
                        </a:solidFill>
                        <a:latin typeface="宋体" panose="02010600030101010101" pitchFamily="2" charset="-122"/>
                        <a:ea typeface="宋体" panose="02010600030101010101" pitchFamily="2" charset="-122"/>
                        <a:cs typeface="Times New Roman" panose="02020603050405020304" pitchFamily="18" charset="0"/>
                      </a:endParaRPr>
                    </a:p>
                  </a:txBody>
                  <a:tcPr marL="36811" marR="368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zh-CN" sz="1200" b="1" kern="100" dirty="0">
                          <a:solidFill>
                            <a:schemeClr val="tx1"/>
                          </a:solidFill>
                          <a:effectLst/>
                          <a:latin typeface="+mn-ea"/>
                          <a:ea typeface="+mn-ea"/>
                        </a:rPr>
                        <a:t>效力</a:t>
                      </a:r>
                      <a:endParaRPr lang="zh-CN" sz="1200" b="1" kern="100" dirty="0">
                        <a:solidFill>
                          <a:schemeClr val="tx1"/>
                        </a:solidFill>
                        <a:effectLst/>
                        <a:latin typeface="+mn-ea"/>
                        <a:ea typeface="+mn-ea"/>
                        <a:cs typeface="Times New Roman" panose="02020603050405020304" pitchFamily="18" charset="0"/>
                      </a:endParaRPr>
                    </a:p>
                  </a:txBody>
                  <a:tcPr marL="36811" marR="368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zh-CN" sz="1200" kern="100" dirty="0">
                          <a:solidFill>
                            <a:schemeClr val="tx1"/>
                          </a:solidFill>
                          <a:effectLst/>
                          <a:latin typeface="+mn-ea"/>
                          <a:ea typeface="+mn-ea"/>
                        </a:rPr>
                        <a:t>适用范围与使用方法</a:t>
                      </a:r>
                      <a:endParaRPr lang="zh-CN" sz="1200" kern="100" dirty="0">
                        <a:solidFill>
                          <a:schemeClr val="tx1"/>
                        </a:solidFill>
                        <a:effectLst/>
                        <a:latin typeface="+mn-ea"/>
                        <a:ea typeface="+mn-ea"/>
                        <a:cs typeface="Times New Roman" panose="02020603050405020304" pitchFamily="18" charset="0"/>
                      </a:endParaRPr>
                    </a:p>
                  </a:txBody>
                  <a:tcPr marL="36811" marR="368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zh-CN" sz="1200" kern="100" dirty="0">
                          <a:solidFill>
                            <a:schemeClr val="tx1"/>
                          </a:solidFill>
                          <a:effectLst/>
                          <a:latin typeface="+mn-ea"/>
                          <a:ea typeface="+mn-ea"/>
                        </a:rPr>
                        <a:t>注意事项</a:t>
                      </a:r>
                      <a:endParaRPr lang="zh-CN" sz="1200" kern="100" dirty="0">
                        <a:solidFill>
                          <a:schemeClr val="tx1"/>
                        </a:solidFill>
                        <a:effectLst/>
                        <a:latin typeface="+mn-ea"/>
                        <a:ea typeface="+mn-ea"/>
                        <a:cs typeface="Times New Roman" panose="02020603050405020304" pitchFamily="18" charset="0"/>
                      </a:endParaRPr>
                    </a:p>
                  </a:txBody>
                  <a:tcPr marL="36811" marR="368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r>
              <a:tr h="1040473">
                <a:tc>
                  <a:txBody>
                    <a:bodyPr/>
                    <a:lstStyle/>
                    <a:p>
                      <a:pPr marL="0" indent="0" algn="ctr" defTabSz="685800" rtl="0" eaLnBrk="1" latinLnBrk="0" hangingPunct="1">
                        <a:lnSpc>
                          <a:spcPct val="90000"/>
                        </a:lnSpc>
                        <a:buNone/>
                      </a:pPr>
                      <a:r>
                        <a:rPr lang="zh-CN" altLang="en-US" sz="1200" b="0" kern="1200" dirty="0">
                          <a:solidFill>
                            <a:schemeClr val="tx1"/>
                          </a:solidFill>
                          <a:latin typeface="宋体" panose="02010600030101010101" pitchFamily="2" charset="-122"/>
                          <a:ea typeface="宋体" panose="02010600030101010101" pitchFamily="2" charset="-122"/>
                        </a:rPr>
                        <a:t>乙醇</a:t>
                      </a:r>
                      <a:br>
                        <a:rPr lang="en-US" sz="1200" b="0" kern="1200" dirty="0">
                          <a:solidFill>
                            <a:schemeClr val="tx1"/>
                          </a:solidFill>
                          <a:latin typeface="宋体" panose="02010600030101010101" pitchFamily="2" charset="-122"/>
                          <a:ea typeface="宋体" panose="02010600030101010101" pitchFamily="2" charset="-122"/>
                        </a:rPr>
                      </a:br>
                      <a:endParaRPr lang="zh-CN" altLang="en-US" sz="1200" b="0" kern="1200" dirty="0">
                        <a:solidFill>
                          <a:schemeClr val="tx1"/>
                        </a:solidFill>
                        <a:latin typeface="宋体" panose="02010600030101010101" pitchFamily="2" charset="-122"/>
                        <a:ea typeface="宋体" panose="02010600030101010101" pitchFamily="2" charset="-122"/>
                        <a:cs typeface="Times New Roman" panose="02020603050405020304" pitchFamily="18" charset="0"/>
                      </a:endParaRPr>
                    </a:p>
                  </a:txBody>
                  <a:tcPr marL="36811" marR="3681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90000"/>
                        </a:lnSpc>
                      </a:pPr>
                      <a:r>
                        <a:rPr lang="zh-CN" sz="1200" kern="100" dirty="0">
                          <a:solidFill>
                            <a:schemeClr val="tx1"/>
                          </a:solidFill>
                          <a:effectLst/>
                          <a:latin typeface="+mn-ea"/>
                          <a:ea typeface="+mn-ea"/>
                        </a:rPr>
                        <a:t>中效</a:t>
                      </a:r>
                      <a:endParaRPr lang="zh-CN" sz="1200" kern="100" dirty="0">
                        <a:solidFill>
                          <a:schemeClr val="tx1"/>
                        </a:solidFill>
                        <a:effectLst/>
                        <a:latin typeface="+mn-ea"/>
                        <a:ea typeface="+mn-ea"/>
                        <a:cs typeface="Times New Roman" panose="02020603050405020304" pitchFamily="18" charset="0"/>
                      </a:endParaRPr>
                    </a:p>
                  </a:txBody>
                  <a:tcPr marL="36811" marR="3681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90000"/>
                        </a:lnSpc>
                      </a:pPr>
                      <a:r>
                        <a:rPr lang="en-US" sz="1200" kern="100" dirty="0">
                          <a:solidFill>
                            <a:schemeClr val="tx1"/>
                          </a:solidFill>
                          <a:effectLst/>
                          <a:latin typeface="+mn-ea"/>
                          <a:ea typeface="+mn-ea"/>
                        </a:rPr>
                        <a:t>70%-80%</a:t>
                      </a:r>
                      <a:r>
                        <a:rPr lang="zh-CN" sz="1200" kern="100" dirty="0">
                          <a:solidFill>
                            <a:schemeClr val="tx1"/>
                          </a:solidFill>
                          <a:effectLst/>
                          <a:latin typeface="+mn-ea"/>
                          <a:ea typeface="+mn-ea"/>
                        </a:rPr>
                        <a:t>乙醇溶液适用于手和皮肤消毒，以及医疗器械及精密仪器的表面消毒。</a:t>
                      </a:r>
                      <a:br>
                        <a:rPr lang="en-US" sz="1200" kern="100" dirty="0">
                          <a:solidFill>
                            <a:schemeClr val="tx1"/>
                          </a:solidFill>
                          <a:effectLst/>
                          <a:latin typeface="+mn-ea"/>
                          <a:ea typeface="+mn-ea"/>
                        </a:rPr>
                      </a:br>
                      <a:r>
                        <a:rPr lang="zh-CN" sz="1200" kern="100" dirty="0">
                          <a:solidFill>
                            <a:schemeClr val="tx1"/>
                          </a:solidFill>
                          <a:effectLst/>
                          <a:latin typeface="+mn-ea"/>
                          <a:ea typeface="+mn-ea"/>
                        </a:rPr>
                        <a:t>卫生手消毒时将消毒剂喷洒或涂擦于手部</a:t>
                      </a:r>
                      <a:r>
                        <a:rPr lang="en-US" sz="1200" kern="100" dirty="0">
                          <a:solidFill>
                            <a:schemeClr val="tx1"/>
                          </a:solidFill>
                          <a:effectLst/>
                          <a:latin typeface="+mn-ea"/>
                          <a:ea typeface="+mn-ea"/>
                        </a:rPr>
                        <a:t>1-2</a:t>
                      </a:r>
                      <a:r>
                        <a:rPr lang="zh-CN" sz="1200" kern="100" dirty="0">
                          <a:solidFill>
                            <a:schemeClr val="tx1"/>
                          </a:solidFill>
                          <a:effectLst/>
                          <a:latin typeface="+mn-ea"/>
                          <a:ea typeface="+mn-ea"/>
                        </a:rPr>
                        <a:t>遍，作用</a:t>
                      </a:r>
                      <a:r>
                        <a:rPr lang="en-US" sz="1200" kern="100" dirty="0">
                          <a:solidFill>
                            <a:schemeClr val="tx1"/>
                          </a:solidFill>
                          <a:effectLst/>
                          <a:latin typeface="+mn-ea"/>
                          <a:ea typeface="+mn-ea"/>
                        </a:rPr>
                        <a:t>1</a:t>
                      </a:r>
                      <a:r>
                        <a:rPr lang="zh-CN" sz="1200" kern="100" dirty="0">
                          <a:solidFill>
                            <a:schemeClr val="tx1"/>
                          </a:solidFill>
                          <a:effectLst/>
                          <a:latin typeface="+mn-ea"/>
                          <a:ea typeface="+mn-ea"/>
                        </a:rPr>
                        <a:t>分钟；外科手消毒时擦拭</a:t>
                      </a:r>
                      <a:r>
                        <a:rPr lang="en-US" sz="1200" kern="100" dirty="0">
                          <a:solidFill>
                            <a:schemeClr val="tx1"/>
                          </a:solidFill>
                          <a:effectLst/>
                          <a:latin typeface="+mn-ea"/>
                          <a:ea typeface="+mn-ea"/>
                        </a:rPr>
                        <a:t>2</a:t>
                      </a:r>
                      <a:r>
                        <a:rPr lang="zh-CN" sz="1200" kern="100" dirty="0">
                          <a:solidFill>
                            <a:schemeClr val="tx1"/>
                          </a:solidFill>
                          <a:effectLst/>
                          <a:latin typeface="+mn-ea"/>
                          <a:ea typeface="+mn-ea"/>
                        </a:rPr>
                        <a:t>遍，作用</a:t>
                      </a:r>
                      <a:r>
                        <a:rPr lang="en-US" sz="1200" kern="100" dirty="0">
                          <a:solidFill>
                            <a:schemeClr val="tx1"/>
                          </a:solidFill>
                          <a:effectLst/>
                          <a:latin typeface="+mn-ea"/>
                          <a:ea typeface="+mn-ea"/>
                        </a:rPr>
                        <a:t>3</a:t>
                      </a:r>
                      <a:r>
                        <a:rPr lang="zh-CN" sz="1200" kern="100" dirty="0">
                          <a:solidFill>
                            <a:schemeClr val="tx1"/>
                          </a:solidFill>
                          <a:effectLst/>
                          <a:latin typeface="+mn-ea"/>
                          <a:ea typeface="+mn-ea"/>
                        </a:rPr>
                        <a:t>分钟；进行皮肤和物体表面消毒时将消毒液喷至或涂擦于皮肤或物品表面</a:t>
                      </a:r>
                      <a:r>
                        <a:rPr lang="en-US" sz="1200" kern="100" dirty="0">
                          <a:solidFill>
                            <a:schemeClr val="tx1"/>
                          </a:solidFill>
                          <a:effectLst/>
                          <a:latin typeface="+mn-ea"/>
                          <a:ea typeface="+mn-ea"/>
                        </a:rPr>
                        <a:t>2</a:t>
                      </a:r>
                      <a:r>
                        <a:rPr lang="zh-CN" sz="1200" kern="100" dirty="0">
                          <a:solidFill>
                            <a:schemeClr val="tx1"/>
                          </a:solidFill>
                          <a:effectLst/>
                          <a:latin typeface="+mn-ea"/>
                          <a:ea typeface="+mn-ea"/>
                        </a:rPr>
                        <a:t>遍，作用</a:t>
                      </a:r>
                      <a:r>
                        <a:rPr lang="en-US" sz="1200" kern="100" dirty="0">
                          <a:solidFill>
                            <a:schemeClr val="tx1"/>
                          </a:solidFill>
                          <a:effectLst/>
                          <a:latin typeface="+mn-ea"/>
                          <a:ea typeface="+mn-ea"/>
                        </a:rPr>
                        <a:t>3</a:t>
                      </a:r>
                      <a:r>
                        <a:rPr lang="zh-CN" sz="1200" kern="100" dirty="0">
                          <a:solidFill>
                            <a:schemeClr val="tx1"/>
                          </a:solidFill>
                          <a:effectLst/>
                          <a:latin typeface="+mn-ea"/>
                          <a:ea typeface="+mn-ea"/>
                        </a:rPr>
                        <a:t>分钟；进行体温表消毒时将体温表完全浸没在消毒液中</a:t>
                      </a:r>
                      <a:r>
                        <a:rPr lang="en-US" sz="1200" kern="100" dirty="0">
                          <a:solidFill>
                            <a:schemeClr val="tx1"/>
                          </a:solidFill>
                          <a:effectLst/>
                          <a:latin typeface="+mn-ea"/>
                          <a:ea typeface="+mn-ea"/>
                        </a:rPr>
                        <a:t>30</a:t>
                      </a:r>
                      <a:r>
                        <a:rPr lang="zh-CN" sz="1200" kern="100" dirty="0">
                          <a:solidFill>
                            <a:schemeClr val="tx1"/>
                          </a:solidFill>
                          <a:effectLst/>
                          <a:latin typeface="+mn-ea"/>
                          <a:ea typeface="+mn-ea"/>
                        </a:rPr>
                        <a:t>分钟后取出晾干待用。</a:t>
                      </a:r>
                      <a:endParaRPr lang="zh-CN" sz="1200" kern="100" dirty="0">
                        <a:solidFill>
                          <a:schemeClr val="tx1"/>
                        </a:solidFill>
                        <a:effectLst/>
                        <a:latin typeface="+mn-ea"/>
                        <a:ea typeface="+mn-ea"/>
                        <a:cs typeface="Times New Roman" panose="02020603050405020304" pitchFamily="18" charset="0"/>
                      </a:endParaRPr>
                    </a:p>
                  </a:txBody>
                  <a:tcPr marL="36811" marR="3681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lnSpc>
                          <a:spcPct val="90000"/>
                        </a:lnSpc>
                      </a:pPr>
                      <a:r>
                        <a:rPr lang="en-US" sz="1200" kern="100" dirty="0">
                          <a:solidFill>
                            <a:schemeClr val="tx1"/>
                          </a:solidFill>
                          <a:effectLst/>
                          <a:latin typeface="+mn-ea"/>
                          <a:ea typeface="+mn-ea"/>
                        </a:rPr>
                        <a:t>1.</a:t>
                      </a:r>
                      <a:r>
                        <a:rPr lang="zh-CN" sz="1200" kern="100" dirty="0">
                          <a:solidFill>
                            <a:schemeClr val="tx1"/>
                          </a:solidFill>
                          <a:effectLst/>
                          <a:latin typeface="+mn-ea"/>
                          <a:ea typeface="+mn-ea"/>
                        </a:rPr>
                        <a:t>乙醇易挥发、易燃、有刺激性，故不适于黏膜、创面以及空气消毒，过敏者禁用。并且应密封保存于阴凉、干燥、通风、避光避火处，定期测量浓度</a:t>
                      </a:r>
                      <a:br>
                        <a:rPr lang="en-US" sz="1200" kern="100" dirty="0">
                          <a:solidFill>
                            <a:schemeClr val="tx1"/>
                          </a:solidFill>
                          <a:effectLst/>
                          <a:latin typeface="+mn-ea"/>
                          <a:ea typeface="+mn-ea"/>
                        </a:rPr>
                      </a:br>
                      <a:r>
                        <a:rPr lang="en-US" sz="1200" kern="100" dirty="0">
                          <a:solidFill>
                            <a:schemeClr val="tx1"/>
                          </a:solidFill>
                          <a:effectLst/>
                          <a:latin typeface="+mn-ea"/>
                          <a:ea typeface="+mn-ea"/>
                        </a:rPr>
                        <a:t>3.</a:t>
                      </a:r>
                      <a:r>
                        <a:rPr lang="zh-CN" sz="1200" kern="100" dirty="0">
                          <a:solidFill>
                            <a:schemeClr val="tx1"/>
                          </a:solidFill>
                          <a:effectLst/>
                          <a:latin typeface="+mn-ea"/>
                          <a:ea typeface="+mn-ea"/>
                        </a:rPr>
                        <a:t>避免影响杀菌效果，使用浓度勿超过</a:t>
                      </a:r>
                      <a:r>
                        <a:rPr lang="en-US" sz="1200" kern="100" dirty="0">
                          <a:solidFill>
                            <a:schemeClr val="tx1"/>
                          </a:solidFill>
                          <a:effectLst/>
                          <a:latin typeface="+mn-ea"/>
                          <a:ea typeface="+mn-ea"/>
                        </a:rPr>
                        <a:t>80% </a:t>
                      </a:r>
                      <a:endParaRPr lang="zh-CN" sz="1200" kern="100" dirty="0">
                        <a:solidFill>
                          <a:schemeClr val="tx1"/>
                        </a:solidFill>
                        <a:effectLst/>
                        <a:latin typeface="+mn-ea"/>
                        <a:ea typeface="+mn-ea"/>
                        <a:cs typeface="Times New Roman" panose="02020603050405020304" pitchFamily="18" charset="0"/>
                      </a:endParaRPr>
                    </a:p>
                  </a:txBody>
                  <a:tcPr marL="36811" marR="3681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7516650" cy="400110"/>
            <a:chOff x="162802" y="106676"/>
            <a:chExt cx="10021735" cy="592651"/>
          </a:xfrm>
        </p:grpSpPr>
        <p:sp>
          <p:nvSpPr>
            <p:cNvPr id="9" name="文本框 8"/>
            <p:cNvSpPr txBox="1"/>
            <p:nvPr/>
          </p:nvSpPr>
          <p:spPr>
            <a:xfrm>
              <a:off x="923920" y="106676"/>
              <a:ext cx="9260617" cy="592651"/>
            </a:xfrm>
            <a:prstGeom prst="rect">
              <a:avLst/>
            </a:prstGeom>
            <a:noFill/>
          </p:spPr>
          <p:txBody>
            <a:bodyPr wrap="square" rtlCol="0">
              <a:spAutoFit/>
            </a:bodyPr>
            <a:lstStyle/>
            <a:p>
              <a:r>
                <a:rPr lang="zh-CN" altLang="en-US" sz="2000" b="0" dirty="0">
                  <a:solidFill>
                    <a:srgbClr val="FF7F7F"/>
                  </a:solidFill>
                  <a:latin typeface="微软雅黑" panose="020B0503020204020204" charset="-122"/>
                  <a:ea typeface="微软雅黑" panose="020B0503020204020204" charset="-122"/>
                </a:rPr>
                <a:t>子任务</a:t>
              </a:r>
              <a:r>
                <a:rPr lang="en-US" altLang="zh-CN" sz="2000" dirty="0">
                  <a:solidFill>
                    <a:srgbClr val="FF7F7F"/>
                  </a:solidFill>
                  <a:latin typeface="微软雅黑" panose="020B0503020204020204" charset="-122"/>
                  <a:ea typeface="微软雅黑" panose="020B0503020204020204" charset="-122"/>
                </a:rPr>
                <a:t>3</a:t>
              </a:r>
              <a:r>
                <a:rPr lang="en-US" altLang="zh-CN" sz="2000" b="0" dirty="0">
                  <a:solidFill>
                    <a:srgbClr val="FF7F7F"/>
                  </a:solidFill>
                  <a:latin typeface="微软雅黑" panose="020B0503020204020204" charset="-122"/>
                  <a:ea typeface="微软雅黑" panose="020B0503020204020204" charset="-122"/>
                </a:rPr>
                <a:t>  </a:t>
              </a:r>
              <a:r>
                <a:rPr lang="zh-CN" altLang="zh-CN" sz="2000" dirty="0">
                  <a:solidFill>
                    <a:srgbClr val="FF7F7F"/>
                  </a:solidFill>
                  <a:latin typeface="微软雅黑" panose="020B0503020204020204" charset="-122"/>
                  <a:ea typeface="微软雅黑" panose="020B0503020204020204" charset="-122"/>
                </a:rPr>
                <a:t>配置化学消毒试剂为老年人居室内进行消毒</a:t>
              </a:r>
              <a:endParaRPr lang="zh-CN" altLang="en-US" sz="2000" dirty="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3" name="文本框 2"/>
          <p:cNvSpPr txBox="1"/>
          <p:nvPr/>
        </p:nvSpPr>
        <p:spPr>
          <a:xfrm>
            <a:off x="692972" y="643989"/>
            <a:ext cx="5623422" cy="369332"/>
          </a:xfrm>
          <a:prstGeom prst="rect">
            <a:avLst/>
          </a:prstGeom>
          <a:noFill/>
        </p:spPr>
        <p:txBody>
          <a:bodyPr wrap="square">
            <a:spAutoFit/>
          </a:bodyPr>
          <a:lstStyle/>
          <a:p>
            <a:pPr indent="266700" algn="just"/>
            <a:r>
              <a:rPr lang="zh-CN" altLang="zh-CN" sz="1800" b="1" kern="100" dirty="0">
                <a:effectLst/>
                <a:latin typeface="等线" panose="02010600030101010101" pitchFamily="2" charset="-122"/>
                <a:ea typeface="宋体" panose="02010600030101010101" pitchFamily="2" charset="-122"/>
                <a:cs typeface="宋体" panose="02010600030101010101" pitchFamily="2" charset="-122"/>
              </a:rPr>
              <a:t>二、配置化学消毒试剂为老年人居室内进行消毒</a:t>
            </a:r>
            <a:endParaRPr lang="zh-CN" altLang="zh-CN" sz="1100" b="1"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5" name="文本框 4"/>
          <p:cNvSpPr txBox="1"/>
          <p:nvPr/>
        </p:nvSpPr>
        <p:spPr>
          <a:xfrm>
            <a:off x="669098" y="1185181"/>
            <a:ext cx="7764483" cy="3097130"/>
          </a:xfrm>
          <a:prstGeom prst="rect">
            <a:avLst/>
          </a:prstGeom>
          <a:noFill/>
        </p:spPr>
        <p:txBody>
          <a:bodyPr wrap="square">
            <a:spAutoFit/>
          </a:bodyPr>
          <a:lstStyle/>
          <a:p>
            <a:pPr algn="l">
              <a:lnSpc>
                <a:spcPct val="150000"/>
              </a:lnSpc>
            </a:pPr>
            <a:r>
              <a:rPr lang="zh-CN" altLang="zh-CN" sz="2400" kern="100" dirty="0">
                <a:effectLst/>
                <a:latin typeface="+mn-ea"/>
                <a:cs typeface="Times New Roman" panose="02020603050405020304" pitchFamily="18" charset="0"/>
              </a:rPr>
              <a:t>【案例导入】</a:t>
            </a:r>
            <a:endParaRPr lang="zh-CN" altLang="zh-CN" sz="1800" kern="100" dirty="0">
              <a:effectLst/>
              <a:latin typeface="+mn-ea"/>
              <a:cs typeface="Times New Roman" panose="02020603050405020304" pitchFamily="18" charset="0"/>
            </a:endParaRPr>
          </a:p>
          <a:p>
            <a:pPr indent="200025" algn="l">
              <a:lnSpc>
                <a:spcPct val="150000"/>
              </a:lnSpc>
            </a:pPr>
            <a:r>
              <a:rPr lang="en-US" altLang="zh-CN" sz="1800" kern="100" dirty="0">
                <a:effectLst/>
                <a:latin typeface="+mn-ea"/>
                <a:cs typeface="Times New Roman" panose="02020603050405020304" pitchFamily="18" charset="0"/>
              </a:rPr>
              <a:t>  </a:t>
            </a:r>
            <a:r>
              <a:rPr lang="zh-CN" altLang="zh-CN" sz="1800" kern="100" dirty="0">
                <a:effectLst/>
                <a:latin typeface="+mn-ea"/>
                <a:cs typeface="Times New Roman" panose="02020603050405020304" pitchFamily="18" charset="0"/>
              </a:rPr>
              <a:t>张爷爷，</a:t>
            </a:r>
            <a:r>
              <a:rPr lang="en-US" altLang="zh-CN" sz="1800" kern="100" dirty="0">
                <a:effectLst/>
                <a:latin typeface="+mn-ea"/>
                <a:cs typeface="Times New Roman" panose="02020603050405020304" pitchFamily="18" charset="0"/>
              </a:rPr>
              <a:t>78</a:t>
            </a:r>
            <a:r>
              <a:rPr lang="zh-CN" altLang="zh-CN" sz="1800" kern="100" dirty="0">
                <a:effectLst/>
                <a:latin typeface="+mn-ea"/>
                <a:cs typeface="Times New Roman" panose="02020603050405020304" pitchFamily="18" charset="0"/>
              </a:rPr>
              <a:t>岁，住养老机构单人房间约</a:t>
            </a:r>
            <a:r>
              <a:rPr lang="en-US" altLang="zh-CN" sz="1800" kern="100" dirty="0">
                <a:effectLst/>
                <a:latin typeface="+mn-ea"/>
                <a:cs typeface="Times New Roman" panose="02020603050405020304" pitchFamily="18" charset="0"/>
              </a:rPr>
              <a:t>64</a:t>
            </a:r>
            <a:r>
              <a:rPr lang="zh-CN" altLang="zh-CN" sz="1800" kern="100" dirty="0">
                <a:effectLst/>
                <a:latin typeface="+mn-ea"/>
                <a:cs typeface="Times New Roman" panose="02020603050405020304" pitchFamily="18" charset="0"/>
              </a:rPr>
              <a:t>㎡，生活自理能力可，因患有慢性支气管炎、慢性胃炎，身体纳差、抵抗力弱，易感冒，遵医嘱定期为张爷爷的居室内进行物品表面消毒，因紫外线灯已坏，拟定于今日运用含氯消毒剂进行居室内的物品消毒。如果你是她的护理员，应该如何协助老人进行正确消毒？（以</a:t>
            </a:r>
            <a:r>
              <a:rPr lang="en-US" altLang="zh-CN" sz="1800" kern="100" dirty="0">
                <a:effectLst/>
                <a:latin typeface="+mn-ea"/>
                <a:cs typeface="Times New Roman" panose="02020603050405020304" pitchFamily="18" charset="0"/>
              </a:rPr>
              <a:t>2%</a:t>
            </a:r>
            <a:r>
              <a:rPr lang="zh-CN" altLang="zh-CN" sz="1800" kern="100" dirty="0">
                <a:effectLst/>
                <a:latin typeface="+mn-ea"/>
                <a:cs typeface="Times New Roman" panose="02020603050405020304" pitchFamily="18" charset="0"/>
              </a:rPr>
              <a:t>含氯消毒液的原液，配置</a:t>
            </a:r>
            <a:r>
              <a:rPr lang="en-US" altLang="zh-CN" sz="1800" kern="100" dirty="0">
                <a:effectLst/>
                <a:latin typeface="+mn-ea"/>
                <a:cs typeface="Times New Roman" panose="02020603050405020304" pitchFamily="18" charset="0"/>
              </a:rPr>
              <a:t>200mg/L</a:t>
            </a:r>
            <a:r>
              <a:rPr lang="zh-CN" altLang="zh-CN" sz="1800" kern="100" dirty="0">
                <a:effectLst/>
                <a:latin typeface="+mn-ea"/>
                <a:cs typeface="Times New Roman" panose="02020603050405020304" pitchFamily="18" charset="0"/>
              </a:rPr>
              <a:t>浓度的含氯消毒液</a:t>
            </a:r>
            <a:r>
              <a:rPr lang="en-US" altLang="zh-CN" sz="1800" kern="100" dirty="0">
                <a:effectLst/>
                <a:latin typeface="+mn-ea"/>
                <a:cs typeface="Times New Roman" panose="02020603050405020304" pitchFamily="18" charset="0"/>
              </a:rPr>
              <a:t>1000ml</a:t>
            </a:r>
            <a:r>
              <a:rPr lang="zh-CN" altLang="zh-CN" sz="1800" kern="100" dirty="0">
                <a:effectLst/>
                <a:latin typeface="+mn-ea"/>
                <a:cs typeface="Times New Roman" panose="02020603050405020304" pitchFamily="18" charset="0"/>
              </a:rPr>
              <a:t>为例）</a:t>
            </a:r>
            <a:endParaRPr lang="zh-CN" altLang="zh-CN" sz="1800" kern="100" dirty="0">
              <a:effectLst/>
              <a:latin typeface="+mn-ea"/>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7516650" cy="400110"/>
            <a:chOff x="162802" y="106676"/>
            <a:chExt cx="10021735" cy="592651"/>
          </a:xfrm>
        </p:grpSpPr>
        <p:sp>
          <p:nvSpPr>
            <p:cNvPr id="9" name="文本框 8"/>
            <p:cNvSpPr txBox="1"/>
            <p:nvPr/>
          </p:nvSpPr>
          <p:spPr>
            <a:xfrm>
              <a:off x="923920" y="106676"/>
              <a:ext cx="9260617" cy="592651"/>
            </a:xfrm>
            <a:prstGeom prst="rect">
              <a:avLst/>
            </a:prstGeom>
            <a:noFill/>
          </p:spPr>
          <p:txBody>
            <a:bodyPr wrap="square" rtlCol="0">
              <a:spAutoFit/>
            </a:bodyPr>
            <a:lstStyle/>
            <a:p>
              <a:r>
                <a:rPr lang="zh-CN" altLang="en-US" sz="2000" b="0" dirty="0">
                  <a:solidFill>
                    <a:srgbClr val="FF7F7F"/>
                  </a:solidFill>
                  <a:latin typeface="微软雅黑" panose="020B0503020204020204" charset="-122"/>
                  <a:ea typeface="微软雅黑" panose="020B0503020204020204" charset="-122"/>
                </a:rPr>
                <a:t>子任务</a:t>
              </a:r>
              <a:r>
                <a:rPr lang="en-US" altLang="zh-CN" sz="2000" dirty="0">
                  <a:solidFill>
                    <a:srgbClr val="FF7F7F"/>
                  </a:solidFill>
                  <a:latin typeface="微软雅黑" panose="020B0503020204020204" charset="-122"/>
                  <a:ea typeface="微软雅黑" panose="020B0503020204020204" charset="-122"/>
                </a:rPr>
                <a:t>3</a:t>
              </a:r>
              <a:r>
                <a:rPr lang="en-US" altLang="zh-CN" sz="2000" b="0" dirty="0">
                  <a:solidFill>
                    <a:srgbClr val="FF7F7F"/>
                  </a:solidFill>
                  <a:latin typeface="微软雅黑" panose="020B0503020204020204" charset="-122"/>
                  <a:ea typeface="微软雅黑" panose="020B0503020204020204" charset="-122"/>
                </a:rPr>
                <a:t>  </a:t>
              </a:r>
              <a:r>
                <a:rPr lang="zh-CN" altLang="zh-CN" sz="2000" dirty="0">
                  <a:solidFill>
                    <a:srgbClr val="FF7F7F"/>
                  </a:solidFill>
                  <a:latin typeface="微软雅黑" panose="020B0503020204020204" charset="-122"/>
                  <a:ea typeface="微软雅黑" panose="020B0503020204020204" charset="-122"/>
                </a:rPr>
                <a:t>配置化学消毒试剂为老年人居室内进行消毒</a:t>
              </a:r>
              <a:endParaRPr lang="zh-CN" altLang="en-US" sz="2000" dirty="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3" name="文本框 2"/>
          <p:cNvSpPr txBox="1"/>
          <p:nvPr/>
        </p:nvSpPr>
        <p:spPr>
          <a:xfrm>
            <a:off x="523427" y="909098"/>
            <a:ext cx="4572000" cy="369332"/>
          </a:xfrm>
          <a:prstGeom prst="rect">
            <a:avLst/>
          </a:prstGeom>
          <a:noFill/>
        </p:spPr>
        <p:txBody>
          <a:bodyPr wrap="square">
            <a:spAutoFit/>
          </a:bodyPr>
          <a:lstStyle/>
          <a:p>
            <a:pPr indent="533400" algn="just">
              <a:spcBef>
                <a:spcPts val="1300"/>
              </a:spcBef>
              <a:spcAft>
                <a:spcPts val="1300"/>
              </a:spcAft>
            </a:pPr>
            <a:r>
              <a:rPr lang="zh-CN" altLang="zh-CN" sz="1800" b="1" kern="100" dirty="0">
                <a:effectLst/>
                <a:latin typeface="等线" panose="02010600030101010101" pitchFamily="2" charset="-122"/>
                <a:ea typeface="宋体" panose="02010600030101010101" pitchFamily="2" charset="-122"/>
                <a:cs typeface="宋体" panose="02010600030101010101" pitchFamily="2" charset="-122"/>
              </a:rPr>
              <a:t>（一）操作目的</a:t>
            </a:r>
            <a:endParaRPr lang="zh-CN" altLang="zh-CN" sz="1200" b="1"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5" name="文本框 4"/>
          <p:cNvSpPr txBox="1"/>
          <p:nvPr/>
        </p:nvSpPr>
        <p:spPr>
          <a:xfrm>
            <a:off x="1223888" y="1392233"/>
            <a:ext cx="7350369" cy="369332"/>
          </a:xfrm>
          <a:prstGeom prst="rect">
            <a:avLst/>
          </a:prstGeom>
          <a:noFill/>
        </p:spPr>
        <p:txBody>
          <a:bodyPr wrap="square">
            <a:spAutoFit/>
          </a:bodyPr>
          <a:lstStyle/>
          <a:p>
            <a:pPr indent="533400" algn="just">
              <a:spcBef>
                <a:spcPts val="1300"/>
              </a:spcBef>
              <a:spcAft>
                <a:spcPts val="1300"/>
              </a:spcAft>
            </a:pPr>
            <a:r>
              <a:rPr lang="zh-CN" altLang="zh-CN" sz="1800" kern="100" dirty="0">
                <a:effectLst/>
                <a:latin typeface="等线" panose="02010600030101010101" pitchFamily="2" charset="-122"/>
                <a:ea typeface="宋体" panose="02010600030101010101" pitchFamily="2" charset="-122"/>
                <a:cs typeface="宋体" panose="02010600030101010101" pitchFamily="2" charset="-122"/>
              </a:rPr>
              <a:t>为老年人居室进行消毒，杀灭病毒，预防疾病的发生。</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pic>
        <p:nvPicPr>
          <p:cNvPr id="6" name="Picture 22"/>
          <p:cNvPicPr>
            <a:picLocks noChangeAspect="1"/>
          </p:cNvPicPr>
          <p:nvPr/>
        </p:nvPicPr>
        <p:blipFill>
          <a:blip r:embed="rId2" cstate="print"/>
          <a:srcRect/>
          <a:stretch>
            <a:fillRect/>
          </a:stretch>
        </p:blipFill>
        <p:spPr>
          <a:xfrm>
            <a:off x="2473887" y="1994022"/>
            <a:ext cx="3900805" cy="2562225"/>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22107" y="89521"/>
            <a:ext cx="546991" cy="300596"/>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sp>
        <p:nvSpPr>
          <p:cNvPr id="3" name="文本框 2"/>
          <p:cNvSpPr txBox="1"/>
          <p:nvPr/>
        </p:nvSpPr>
        <p:spPr>
          <a:xfrm>
            <a:off x="762285" y="40429"/>
            <a:ext cx="8259608" cy="400110"/>
          </a:xfrm>
          <a:prstGeom prst="rect">
            <a:avLst/>
          </a:prstGeom>
          <a:noFill/>
        </p:spPr>
        <p:txBody>
          <a:bodyPr wrap="square" rtlCol="0">
            <a:spAutoFit/>
          </a:bodyPr>
          <a:lstStyle/>
          <a:p>
            <a:r>
              <a:rPr lang="zh-CN" altLang="en-US" sz="2000" b="1" dirty="0">
                <a:solidFill>
                  <a:schemeClr val="tx1"/>
                </a:solidFill>
                <a:latin typeface="微软雅黑" panose="020B0503020204020204" charset="-122"/>
                <a:ea typeface="微软雅黑" panose="020B0503020204020204" charset="-122"/>
              </a:rPr>
              <a:t>（二）</a:t>
            </a:r>
            <a:r>
              <a:rPr lang="zh-CN" altLang="zh-CN" sz="2000" b="1" dirty="0">
                <a:latin typeface="微软雅黑" panose="020B0503020204020204" charset="-122"/>
                <a:ea typeface="微软雅黑" panose="020B0503020204020204" charset="-122"/>
              </a:rPr>
              <a:t>配置化学消毒试剂为老年人居室内进行消毒</a:t>
            </a:r>
            <a:r>
              <a:rPr lang="zh-CN" altLang="en-US" sz="2000" b="1" dirty="0">
                <a:latin typeface="微软雅黑" panose="020B0503020204020204" charset="-122"/>
                <a:ea typeface="微软雅黑" panose="020B0503020204020204" charset="-122"/>
              </a:rPr>
              <a:t>的操作流程图</a:t>
            </a:r>
            <a:endParaRPr lang="zh-CN" altLang="en-US" sz="2000" b="1" dirty="0">
              <a:latin typeface="微软雅黑" panose="020B0503020204020204" charset="-122"/>
              <a:ea typeface="微软雅黑" panose="020B0503020204020204" charset="-122"/>
            </a:endParaRPr>
          </a:p>
        </p:txBody>
      </p:sp>
      <p:pic>
        <p:nvPicPr>
          <p:cNvPr id="5" name="图片 4"/>
          <p:cNvPicPr>
            <a:picLocks noChangeAspect="1"/>
          </p:cNvPicPr>
          <p:nvPr/>
        </p:nvPicPr>
        <p:blipFill>
          <a:blip r:embed="rId2"/>
          <a:stretch>
            <a:fillRect/>
          </a:stretch>
        </p:blipFill>
        <p:spPr>
          <a:xfrm>
            <a:off x="890054" y="523827"/>
            <a:ext cx="7209145" cy="450381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7516650" cy="400110"/>
            <a:chOff x="162802" y="106676"/>
            <a:chExt cx="10021735" cy="592651"/>
          </a:xfrm>
        </p:grpSpPr>
        <p:sp>
          <p:nvSpPr>
            <p:cNvPr id="9" name="文本框 8"/>
            <p:cNvSpPr txBox="1"/>
            <p:nvPr/>
          </p:nvSpPr>
          <p:spPr>
            <a:xfrm>
              <a:off x="923920" y="106676"/>
              <a:ext cx="9260617" cy="592651"/>
            </a:xfrm>
            <a:prstGeom prst="rect">
              <a:avLst/>
            </a:prstGeom>
            <a:noFill/>
          </p:spPr>
          <p:txBody>
            <a:bodyPr wrap="square" rtlCol="0">
              <a:spAutoFit/>
            </a:bodyPr>
            <a:lstStyle/>
            <a:p>
              <a:r>
                <a:rPr lang="zh-CN" altLang="en-US" sz="2000" b="0" dirty="0">
                  <a:solidFill>
                    <a:srgbClr val="FF7F7F"/>
                  </a:solidFill>
                  <a:latin typeface="微软雅黑" panose="020B0503020204020204" charset="-122"/>
                  <a:ea typeface="微软雅黑" panose="020B0503020204020204" charset="-122"/>
                </a:rPr>
                <a:t>子任务</a:t>
              </a:r>
              <a:r>
                <a:rPr lang="en-US" altLang="zh-CN" sz="2000" dirty="0">
                  <a:solidFill>
                    <a:srgbClr val="FF7F7F"/>
                  </a:solidFill>
                  <a:latin typeface="微软雅黑" panose="020B0503020204020204" charset="-122"/>
                  <a:ea typeface="微软雅黑" panose="020B0503020204020204" charset="-122"/>
                </a:rPr>
                <a:t>3</a:t>
              </a:r>
              <a:r>
                <a:rPr lang="en-US" altLang="zh-CN" sz="2000" b="0" dirty="0">
                  <a:solidFill>
                    <a:srgbClr val="FF7F7F"/>
                  </a:solidFill>
                  <a:latin typeface="微软雅黑" panose="020B0503020204020204" charset="-122"/>
                  <a:ea typeface="微软雅黑" panose="020B0503020204020204" charset="-122"/>
                </a:rPr>
                <a:t>  </a:t>
              </a:r>
              <a:r>
                <a:rPr lang="zh-CN" altLang="zh-CN" sz="2000" dirty="0">
                  <a:solidFill>
                    <a:srgbClr val="FF7F7F"/>
                  </a:solidFill>
                  <a:latin typeface="微软雅黑" panose="020B0503020204020204" charset="-122"/>
                  <a:ea typeface="微软雅黑" panose="020B0503020204020204" charset="-122"/>
                </a:rPr>
                <a:t>配置化学消毒试剂为老年人居室内进行消毒</a:t>
              </a:r>
              <a:endParaRPr lang="zh-CN" altLang="en-US" sz="2000" dirty="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pic>
        <p:nvPicPr>
          <p:cNvPr id="3" name="图片 2"/>
          <p:cNvPicPr>
            <a:picLocks noChangeAspect="1"/>
          </p:cNvPicPr>
          <p:nvPr/>
        </p:nvPicPr>
        <p:blipFill>
          <a:blip r:embed="rId2"/>
          <a:stretch>
            <a:fillRect/>
          </a:stretch>
        </p:blipFill>
        <p:spPr>
          <a:xfrm>
            <a:off x="913801" y="666279"/>
            <a:ext cx="7049111" cy="409229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7516650" cy="400110"/>
            <a:chOff x="162802" y="106676"/>
            <a:chExt cx="10021735" cy="592651"/>
          </a:xfrm>
        </p:grpSpPr>
        <p:sp>
          <p:nvSpPr>
            <p:cNvPr id="9" name="文本框 8"/>
            <p:cNvSpPr txBox="1"/>
            <p:nvPr/>
          </p:nvSpPr>
          <p:spPr>
            <a:xfrm>
              <a:off x="923920" y="106676"/>
              <a:ext cx="9260617" cy="592651"/>
            </a:xfrm>
            <a:prstGeom prst="rect">
              <a:avLst/>
            </a:prstGeom>
            <a:noFill/>
          </p:spPr>
          <p:txBody>
            <a:bodyPr wrap="square" rtlCol="0">
              <a:spAutoFit/>
            </a:bodyPr>
            <a:lstStyle/>
            <a:p>
              <a:r>
                <a:rPr lang="zh-CN" altLang="en-US" sz="2000" b="0" dirty="0">
                  <a:solidFill>
                    <a:srgbClr val="FF7F7F"/>
                  </a:solidFill>
                  <a:latin typeface="微软雅黑" panose="020B0503020204020204" charset="-122"/>
                  <a:ea typeface="微软雅黑" panose="020B0503020204020204" charset="-122"/>
                </a:rPr>
                <a:t>子任务</a:t>
              </a:r>
              <a:r>
                <a:rPr lang="en-US" altLang="zh-CN" sz="2000" dirty="0">
                  <a:solidFill>
                    <a:srgbClr val="FF7F7F"/>
                  </a:solidFill>
                  <a:latin typeface="微软雅黑" panose="020B0503020204020204" charset="-122"/>
                  <a:ea typeface="微软雅黑" panose="020B0503020204020204" charset="-122"/>
                </a:rPr>
                <a:t>3</a:t>
              </a:r>
              <a:r>
                <a:rPr lang="en-US" altLang="zh-CN" sz="2000" b="0" dirty="0">
                  <a:solidFill>
                    <a:srgbClr val="FF7F7F"/>
                  </a:solidFill>
                  <a:latin typeface="微软雅黑" panose="020B0503020204020204" charset="-122"/>
                  <a:ea typeface="微软雅黑" panose="020B0503020204020204" charset="-122"/>
                </a:rPr>
                <a:t>  </a:t>
              </a:r>
              <a:r>
                <a:rPr lang="zh-CN" altLang="zh-CN" sz="2000" dirty="0">
                  <a:solidFill>
                    <a:srgbClr val="FF7F7F"/>
                  </a:solidFill>
                  <a:latin typeface="微软雅黑" panose="020B0503020204020204" charset="-122"/>
                  <a:ea typeface="微软雅黑" panose="020B0503020204020204" charset="-122"/>
                </a:rPr>
                <a:t>配置化学消毒试剂为老年人居室内进行消毒</a:t>
              </a:r>
              <a:endParaRPr lang="zh-CN" altLang="en-US" sz="2000" dirty="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3" name="文本框 2"/>
          <p:cNvSpPr txBox="1"/>
          <p:nvPr/>
        </p:nvSpPr>
        <p:spPr>
          <a:xfrm>
            <a:off x="1041008" y="1069874"/>
            <a:ext cx="7265964" cy="2122953"/>
          </a:xfrm>
          <a:prstGeom prst="rect">
            <a:avLst/>
          </a:prstGeom>
          <a:noFill/>
        </p:spPr>
        <p:txBody>
          <a:bodyPr wrap="square">
            <a:spAutoFit/>
          </a:bodyPr>
          <a:lstStyle/>
          <a:p>
            <a:pPr indent="266700" algn="just">
              <a:lnSpc>
                <a:spcPct val="150000"/>
              </a:lnSpc>
            </a:pPr>
            <a:r>
              <a:rPr lang="zh-CN" altLang="zh-CN" sz="1800" b="1" kern="100" dirty="0">
                <a:effectLst/>
                <a:latin typeface="+mn-ea"/>
                <a:cs typeface="宋体" panose="02010600030101010101" pitchFamily="2" charset="-122"/>
              </a:rPr>
              <a:t>【注意事项】</a:t>
            </a:r>
            <a:endParaRPr lang="zh-CN" altLang="zh-CN" sz="1800" b="1" kern="100" dirty="0">
              <a:effectLst/>
              <a:latin typeface="+mn-ea"/>
              <a:cs typeface="Times New Roman" panose="02020603050405020304" pitchFamily="18" charset="0"/>
            </a:endParaRPr>
          </a:p>
          <a:p>
            <a:pPr indent="266700" algn="just">
              <a:lnSpc>
                <a:spcPct val="150000"/>
              </a:lnSpc>
            </a:pPr>
            <a:r>
              <a:rPr lang="en-US" altLang="zh-CN" sz="1800" kern="100" dirty="0">
                <a:effectLst/>
                <a:latin typeface="+mn-ea"/>
                <a:cs typeface="宋体" panose="02010600030101010101" pitchFamily="2" charset="-122"/>
              </a:rPr>
              <a:t>1.</a:t>
            </a:r>
            <a:r>
              <a:rPr lang="zh-CN" altLang="zh-CN" sz="1800" kern="100" dirty="0">
                <a:effectLst/>
                <a:latin typeface="+mn-ea"/>
                <a:cs typeface="宋体" panose="02010600030101010101" pitchFamily="2" charset="-122"/>
              </a:rPr>
              <a:t>消毒后的家具、物品必须使用干净水擦拭干净后方可使用，若是餐具须用无菌生理盐水或者干净流动水冲净后方可使用；</a:t>
            </a:r>
            <a:endParaRPr lang="zh-CN" altLang="zh-CN" sz="1800" kern="100" dirty="0">
              <a:effectLst/>
              <a:latin typeface="+mn-ea"/>
              <a:cs typeface="Times New Roman" panose="02020603050405020304" pitchFamily="18" charset="0"/>
            </a:endParaRPr>
          </a:p>
          <a:p>
            <a:pPr indent="266700" algn="just">
              <a:lnSpc>
                <a:spcPct val="150000"/>
              </a:lnSpc>
            </a:pPr>
            <a:r>
              <a:rPr lang="en-US" altLang="zh-CN" sz="1800" kern="100" dirty="0">
                <a:effectLst/>
                <a:latin typeface="+mn-ea"/>
                <a:cs typeface="宋体" panose="02010600030101010101" pitchFamily="2" charset="-122"/>
              </a:rPr>
              <a:t>2.</a:t>
            </a:r>
            <a:r>
              <a:rPr lang="zh-CN" altLang="zh-CN" sz="1800" kern="100" dirty="0">
                <a:effectLst/>
                <a:latin typeface="+mn-ea"/>
                <a:cs typeface="宋体" panose="02010600030101010101" pitchFamily="2" charset="-122"/>
              </a:rPr>
              <a:t>操作者注意个人的防护；</a:t>
            </a:r>
            <a:endParaRPr lang="zh-CN" altLang="zh-CN" sz="1800" kern="100" dirty="0">
              <a:effectLst/>
              <a:latin typeface="+mn-ea"/>
              <a:cs typeface="Times New Roman" panose="02020603050405020304" pitchFamily="18" charset="0"/>
            </a:endParaRPr>
          </a:p>
          <a:p>
            <a:pPr indent="266700" algn="just">
              <a:lnSpc>
                <a:spcPct val="150000"/>
              </a:lnSpc>
            </a:pPr>
            <a:r>
              <a:rPr lang="en-US" altLang="zh-CN" sz="1800" kern="100" dirty="0">
                <a:effectLst/>
                <a:latin typeface="+mn-ea"/>
                <a:cs typeface="宋体" panose="02010600030101010101" pitchFamily="2" charset="-122"/>
              </a:rPr>
              <a:t>3.</a:t>
            </a:r>
            <a:r>
              <a:rPr lang="zh-CN" altLang="zh-CN" sz="1800" kern="100" dirty="0">
                <a:effectLst/>
                <a:latin typeface="+mn-ea"/>
                <a:cs typeface="宋体" panose="02010600030101010101" pitchFamily="2" charset="-122"/>
              </a:rPr>
              <a:t>化学消毒剂的配比须严格配比浓度，安全储存。</a:t>
            </a:r>
            <a:endParaRPr lang="zh-CN" altLang="zh-CN" sz="1800" kern="100" dirty="0">
              <a:effectLst/>
              <a:latin typeface="+mn-ea"/>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24840" y="456565"/>
            <a:ext cx="7683500" cy="3891280"/>
          </a:xfrm>
          <a:prstGeom prst="rect">
            <a:avLst/>
          </a:prstGeom>
          <a:noFill/>
          <a:ln w="38100">
            <a:solidFill>
              <a:srgbClr val="FF7F7F"/>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402080" y="1464310"/>
            <a:ext cx="6760210" cy="852805"/>
          </a:xfrm>
          <a:prstGeom prst="rect">
            <a:avLst/>
          </a:prstGeom>
          <a:noFill/>
        </p:spPr>
        <p:txBody>
          <a:bodyPr wrap="square" rtlCol="0">
            <a:spAutoFit/>
          </a:bodyPr>
          <a:lstStyle/>
          <a:p>
            <a:r>
              <a:rPr lang="zh-CN" altLang="en-US" sz="4950" dirty="0">
                <a:solidFill>
                  <a:srgbClr val="FF7F7F"/>
                </a:solidFill>
                <a:effectLst>
                  <a:outerShdw blurRad="38100" dist="38100" dir="2700000" algn="tl">
                    <a:srgbClr val="000000">
                      <a:alpha val="43137"/>
                    </a:srgbClr>
                  </a:outerShdw>
                </a:effectLst>
                <a:latin typeface="方正大标宋简体" panose="02010601030101010101" charset="-122"/>
                <a:ea typeface="方正大标宋简体" panose="02010601030101010101" charset="-122"/>
              </a:rPr>
              <a:t>演讲完毕，谢谢观看！</a:t>
            </a:r>
            <a:endParaRPr lang="zh-CN" altLang="en-US" sz="4950" dirty="0">
              <a:solidFill>
                <a:srgbClr val="FF7F7F"/>
              </a:solidFill>
              <a:effectLst>
                <a:outerShdw blurRad="38100" dist="38100" dir="2700000" algn="tl">
                  <a:srgbClr val="000000">
                    <a:alpha val="43137"/>
                  </a:srgbClr>
                </a:outerShdw>
              </a:effectLst>
              <a:latin typeface="方正大标宋简体" panose="02010601030101010101" charset="-122"/>
              <a:ea typeface="方正大标宋简体" panose="02010601030101010101" charset="-122"/>
            </a:endParaRPr>
          </a:p>
        </p:txBody>
      </p:sp>
      <p:grpSp>
        <p:nvGrpSpPr>
          <p:cNvPr id="39" name="组合 38"/>
          <p:cNvGrpSpPr>
            <a:grpSpLocks noChangeAspect="1"/>
          </p:cNvGrpSpPr>
          <p:nvPr/>
        </p:nvGrpSpPr>
        <p:grpSpPr>
          <a:xfrm>
            <a:off x="6792461" y="4527812"/>
            <a:ext cx="396000" cy="396000"/>
            <a:chOff x="386297" y="354936"/>
            <a:chExt cx="1186377" cy="1186377"/>
          </a:xfrm>
          <a:solidFill>
            <a:schemeClr val="accent2"/>
          </a:solidFill>
        </p:grpSpPr>
        <p:sp>
          <p:nvSpPr>
            <p:cNvPr id="40" name="Freeform 494"/>
            <p:cNvSpPr/>
            <p:nvPr/>
          </p:nvSpPr>
          <p:spPr bwMode="auto">
            <a:xfrm>
              <a:off x="386297" y="354936"/>
              <a:ext cx="1186377" cy="1186377"/>
            </a:xfrm>
            <a:custGeom>
              <a:avLst/>
              <a:gdLst>
                <a:gd name="T0" fmla="*/ 554 w 713"/>
                <a:gd name="T1" fmla="*/ 60 h 713"/>
                <a:gd name="T2" fmla="*/ 356 w 713"/>
                <a:gd name="T3" fmla="*/ 0 h 713"/>
                <a:gd name="T4" fmla="*/ 46 w 713"/>
                <a:gd name="T5" fmla="*/ 181 h 713"/>
                <a:gd name="T6" fmla="*/ 0 w 713"/>
                <a:gd name="T7" fmla="*/ 357 h 713"/>
                <a:gd name="T8" fmla="*/ 44 w 713"/>
                <a:gd name="T9" fmla="*/ 528 h 713"/>
                <a:gd name="T10" fmla="*/ 356 w 713"/>
                <a:gd name="T11" fmla="*/ 713 h 713"/>
                <a:gd name="T12" fmla="*/ 631 w 713"/>
                <a:gd name="T13" fmla="*/ 584 h 713"/>
                <a:gd name="T14" fmla="*/ 713 w 713"/>
                <a:gd name="T15" fmla="*/ 357 h 713"/>
                <a:gd name="T16" fmla="*/ 554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4" y="60"/>
                  </a:moveTo>
                  <a:cubicBezTo>
                    <a:pt x="498" y="22"/>
                    <a:pt x="430" y="0"/>
                    <a:pt x="356" y="0"/>
                  </a:cubicBezTo>
                  <a:cubicBezTo>
                    <a:pt x="223" y="0"/>
                    <a:pt x="107" y="73"/>
                    <a:pt x="46" y="181"/>
                  </a:cubicBezTo>
                  <a:cubicBezTo>
                    <a:pt x="16" y="233"/>
                    <a:pt x="0" y="293"/>
                    <a:pt x="0" y="357"/>
                  </a:cubicBezTo>
                  <a:cubicBezTo>
                    <a:pt x="0" y="419"/>
                    <a:pt x="16" y="477"/>
                    <a:pt x="44" y="528"/>
                  </a:cubicBezTo>
                  <a:cubicBezTo>
                    <a:pt x="104" y="639"/>
                    <a:pt x="222" y="713"/>
                    <a:pt x="356" y="713"/>
                  </a:cubicBezTo>
                  <a:cubicBezTo>
                    <a:pt x="467" y="713"/>
                    <a:pt x="565" y="663"/>
                    <a:pt x="631" y="584"/>
                  </a:cubicBezTo>
                  <a:cubicBezTo>
                    <a:pt x="682" y="523"/>
                    <a:pt x="713" y="443"/>
                    <a:pt x="713" y="357"/>
                  </a:cubicBezTo>
                  <a:cubicBezTo>
                    <a:pt x="713" y="233"/>
                    <a:pt x="650" y="124"/>
                    <a:pt x="554"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41" name="Freeform 495"/>
            <p:cNvSpPr>
              <a:spLocks noEditPoints="1"/>
            </p:cNvSpPr>
            <p:nvPr/>
          </p:nvSpPr>
          <p:spPr bwMode="auto">
            <a:xfrm>
              <a:off x="699114" y="632811"/>
              <a:ext cx="559078" cy="627299"/>
            </a:xfrm>
            <a:custGeom>
              <a:avLst/>
              <a:gdLst>
                <a:gd name="T0" fmla="*/ 251 w 336"/>
                <a:gd name="T1" fmla="*/ 2 h 377"/>
                <a:gd name="T2" fmla="*/ 168 w 336"/>
                <a:gd name="T3" fmla="*/ 23 h 377"/>
                <a:gd name="T4" fmla="*/ 86 w 336"/>
                <a:gd name="T5" fmla="*/ 2 h 377"/>
                <a:gd name="T6" fmla="*/ 44 w 336"/>
                <a:gd name="T7" fmla="*/ 138 h 377"/>
                <a:gd name="T8" fmla="*/ 73 w 336"/>
                <a:gd name="T9" fmla="*/ 273 h 377"/>
                <a:gd name="T10" fmla="*/ 109 w 336"/>
                <a:gd name="T11" fmla="*/ 377 h 377"/>
                <a:gd name="T12" fmla="*/ 131 w 336"/>
                <a:gd name="T13" fmla="*/ 256 h 377"/>
                <a:gd name="T14" fmla="*/ 206 w 336"/>
                <a:gd name="T15" fmla="*/ 256 h 377"/>
                <a:gd name="T16" fmla="*/ 227 w 336"/>
                <a:gd name="T17" fmla="*/ 377 h 377"/>
                <a:gd name="T18" fmla="*/ 264 w 336"/>
                <a:gd name="T19" fmla="*/ 273 h 377"/>
                <a:gd name="T20" fmla="*/ 293 w 336"/>
                <a:gd name="T21" fmla="*/ 138 h 377"/>
                <a:gd name="T22" fmla="*/ 251 w 336"/>
                <a:gd name="T23" fmla="*/ 2 h 377"/>
                <a:gd name="T24" fmla="*/ 231 w 336"/>
                <a:gd name="T25" fmla="*/ 51 h 377"/>
                <a:gd name="T26" fmla="*/ 130 w 336"/>
                <a:gd name="T27" fmla="*/ 100 h 377"/>
                <a:gd name="T28" fmla="*/ 119 w 336"/>
                <a:gd name="T29" fmla="*/ 89 h 377"/>
                <a:gd name="T30" fmla="*/ 151 w 336"/>
                <a:gd name="T31" fmla="*/ 66 h 377"/>
                <a:gd name="T32" fmla="*/ 143 w 336"/>
                <a:gd name="T33" fmla="*/ 59 h 377"/>
                <a:gd name="T34" fmla="*/ 113 w 336"/>
                <a:gd name="T35" fmla="*/ 44 h 377"/>
                <a:gd name="T36" fmla="*/ 117 w 336"/>
                <a:gd name="T37" fmla="*/ 30 h 377"/>
                <a:gd name="T38" fmla="*/ 165 w 336"/>
                <a:gd name="T39" fmla="*/ 60 h 377"/>
                <a:gd name="T40" fmla="*/ 227 w 336"/>
                <a:gd name="T41" fmla="*/ 37 h 377"/>
                <a:gd name="T42" fmla="*/ 231 w 336"/>
                <a:gd name="T43" fmla="*/ 51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6" h="377">
                  <a:moveTo>
                    <a:pt x="251" y="2"/>
                  </a:moveTo>
                  <a:cubicBezTo>
                    <a:pt x="203" y="0"/>
                    <a:pt x="208" y="22"/>
                    <a:pt x="168" y="23"/>
                  </a:cubicBezTo>
                  <a:cubicBezTo>
                    <a:pt x="129" y="22"/>
                    <a:pt x="133" y="0"/>
                    <a:pt x="86" y="2"/>
                  </a:cubicBezTo>
                  <a:cubicBezTo>
                    <a:pt x="0" y="6"/>
                    <a:pt x="34" y="111"/>
                    <a:pt x="44" y="138"/>
                  </a:cubicBezTo>
                  <a:cubicBezTo>
                    <a:pt x="74" y="217"/>
                    <a:pt x="74" y="236"/>
                    <a:pt x="73" y="273"/>
                  </a:cubicBezTo>
                  <a:cubicBezTo>
                    <a:pt x="69" y="377"/>
                    <a:pt x="85" y="377"/>
                    <a:pt x="109" y="377"/>
                  </a:cubicBezTo>
                  <a:cubicBezTo>
                    <a:pt x="127" y="377"/>
                    <a:pt x="132" y="289"/>
                    <a:pt x="131" y="256"/>
                  </a:cubicBezTo>
                  <a:cubicBezTo>
                    <a:pt x="130" y="211"/>
                    <a:pt x="203" y="204"/>
                    <a:pt x="206" y="256"/>
                  </a:cubicBezTo>
                  <a:cubicBezTo>
                    <a:pt x="207" y="288"/>
                    <a:pt x="210" y="377"/>
                    <a:pt x="227" y="377"/>
                  </a:cubicBezTo>
                  <a:cubicBezTo>
                    <a:pt x="252" y="377"/>
                    <a:pt x="267" y="377"/>
                    <a:pt x="264" y="273"/>
                  </a:cubicBezTo>
                  <a:cubicBezTo>
                    <a:pt x="263" y="236"/>
                    <a:pt x="263" y="217"/>
                    <a:pt x="293" y="138"/>
                  </a:cubicBezTo>
                  <a:cubicBezTo>
                    <a:pt x="303" y="111"/>
                    <a:pt x="336" y="6"/>
                    <a:pt x="251" y="2"/>
                  </a:cubicBezTo>
                  <a:close/>
                  <a:moveTo>
                    <a:pt x="231" y="51"/>
                  </a:moveTo>
                  <a:cubicBezTo>
                    <a:pt x="196" y="61"/>
                    <a:pt x="156" y="75"/>
                    <a:pt x="130" y="100"/>
                  </a:cubicBezTo>
                  <a:cubicBezTo>
                    <a:pt x="123" y="106"/>
                    <a:pt x="113" y="96"/>
                    <a:pt x="119" y="89"/>
                  </a:cubicBezTo>
                  <a:cubicBezTo>
                    <a:pt x="129" y="80"/>
                    <a:pt x="140" y="73"/>
                    <a:pt x="151" y="66"/>
                  </a:cubicBezTo>
                  <a:cubicBezTo>
                    <a:pt x="149" y="64"/>
                    <a:pt x="146" y="61"/>
                    <a:pt x="143" y="59"/>
                  </a:cubicBezTo>
                  <a:cubicBezTo>
                    <a:pt x="135" y="51"/>
                    <a:pt x="124" y="46"/>
                    <a:pt x="113" y="44"/>
                  </a:cubicBezTo>
                  <a:cubicBezTo>
                    <a:pt x="104" y="42"/>
                    <a:pt x="108" y="28"/>
                    <a:pt x="117" y="30"/>
                  </a:cubicBezTo>
                  <a:cubicBezTo>
                    <a:pt x="136" y="33"/>
                    <a:pt x="153" y="45"/>
                    <a:pt x="165" y="60"/>
                  </a:cubicBezTo>
                  <a:cubicBezTo>
                    <a:pt x="185" y="50"/>
                    <a:pt x="207" y="43"/>
                    <a:pt x="227" y="37"/>
                  </a:cubicBezTo>
                  <a:cubicBezTo>
                    <a:pt x="236" y="34"/>
                    <a:pt x="240" y="49"/>
                    <a:pt x="231" y="5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2" name="组合 41"/>
          <p:cNvGrpSpPr>
            <a:grpSpLocks noChangeAspect="1"/>
          </p:cNvGrpSpPr>
          <p:nvPr/>
        </p:nvGrpSpPr>
        <p:grpSpPr>
          <a:xfrm>
            <a:off x="6232715" y="4527812"/>
            <a:ext cx="396000" cy="396000"/>
            <a:chOff x="467544" y="339502"/>
            <a:chExt cx="1186377" cy="1188041"/>
          </a:xfrm>
          <a:solidFill>
            <a:schemeClr val="accent2"/>
          </a:solidFill>
        </p:grpSpPr>
        <p:sp>
          <p:nvSpPr>
            <p:cNvPr id="43" name="Freeform 230"/>
            <p:cNvSpPr/>
            <p:nvPr/>
          </p:nvSpPr>
          <p:spPr bwMode="auto">
            <a:xfrm>
              <a:off x="467544" y="339502"/>
              <a:ext cx="1186377" cy="1188041"/>
            </a:xfrm>
            <a:custGeom>
              <a:avLst/>
              <a:gdLst>
                <a:gd name="T0" fmla="*/ 554 w 713"/>
                <a:gd name="T1" fmla="*/ 60 h 714"/>
                <a:gd name="T2" fmla="*/ 356 w 713"/>
                <a:gd name="T3" fmla="*/ 0 h 714"/>
                <a:gd name="T4" fmla="*/ 46 w 713"/>
                <a:gd name="T5" fmla="*/ 182 h 714"/>
                <a:gd name="T6" fmla="*/ 0 w 713"/>
                <a:gd name="T7" fmla="*/ 357 h 714"/>
                <a:gd name="T8" fmla="*/ 44 w 713"/>
                <a:gd name="T9" fmla="*/ 529 h 714"/>
                <a:gd name="T10" fmla="*/ 356 w 713"/>
                <a:gd name="T11" fmla="*/ 714 h 714"/>
                <a:gd name="T12" fmla="*/ 631 w 713"/>
                <a:gd name="T13" fmla="*/ 585 h 714"/>
                <a:gd name="T14" fmla="*/ 713 w 713"/>
                <a:gd name="T15" fmla="*/ 357 h 714"/>
                <a:gd name="T16" fmla="*/ 554 w 713"/>
                <a:gd name="T17" fmla="*/ 6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4">
                  <a:moveTo>
                    <a:pt x="554" y="60"/>
                  </a:moveTo>
                  <a:cubicBezTo>
                    <a:pt x="498" y="22"/>
                    <a:pt x="430" y="0"/>
                    <a:pt x="356" y="0"/>
                  </a:cubicBezTo>
                  <a:cubicBezTo>
                    <a:pt x="223" y="0"/>
                    <a:pt x="107" y="73"/>
                    <a:pt x="46" y="182"/>
                  </a:cubicBezTo>
                  <a:cubicBezTo>
                    <a:pt x="16" y="234"/>
                    <a:pt x="0" y="293"/>
                    <a:pt x="0" y="357"/>
                  </a:cubicBezTo>
                  <a:cubicBezTo>
                    <a:pt x="0" y="419"/>
                    <a:pt x="16" y="478"/>
                    <a:pt x="44" y="529"/>
                  </a:cubicBezTo>
                  <a:cubicBezTo>
                    <a:pt x="104" y="639"/>
                    <a:pt x="222" y="714"/>
                    <a:pt x="356" y="714"/>
                  </a:cubicBezTo>
                  <a:cubicBezTo>
                    <a:pt x="467" y="714"/>
                    <a:pt x="565" y="663"/>
                    <a:pt x="631" y="585"/>
                  </a:cubicBezTo>
                  <a:cubicBezTo>
                    <a:pt x="682" y="523"/>
                    <a:pt x="713" y="444"/>
                    <a:pt x="713" y="357"/>
                  </a:cubicBezTo>
                  <a:cubicBezTo>
                    <a:pt x="713" y="233"/>
                    <a:pt x="650" y="124"/>
                    <a:pt x="554"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44" name="Freeform 319"/>
            <p:cNvSpPr>
              <a:spLocks noEditPoints="1"/>
            </p:cNvSpPr>
            <p:nvPr/>
          </p:nvSpPr>
          <p:spPr bwMode="auto">
            <a:xfrm>
              <a:off x="748746" y="449320"/>
              <a:ext cx="625635" cy="908502"/>
            </a:xfrm>
            <a:custGeom>
              <a:avLst/>
              <a:gdLst>
                <a:gd name="T0" fmla="*/ 376 w 376"/>
                <a:gd name="T1" fmla="*/ 516 h 546"/>
                <a:gd name="T2" fmla="*/ 345 w 376"/>
                <a:gd name="T3" fmla="*/ 485 h 546"/>
                <a:gd name="T4" fmla="*/ 251 w 376"/>
                <a:gd name="T5" fmla="*/ 485 h 546"/>
                <a:gd name="T6" fmla="*/ 338 w 376"/>
                <a:gd name="T7" fmla="*/ 351 h 546"/>
                <a:gd name="T8" fmla="*/ 231 w 376"/>
                <a:gd name="T9" fmla="*/ 203 h 546"/>
                <a:gd name="T10" fmla="*/ 318 w 376"/>
                <a:gd name="T11" fmla="*/ 49 h 546"/>
                <a:gd name="T12" fmla="*/ 318 w 376"/>
                <a:gd name="T13" fmla="*/ 18 h 546"/>
                <a:gd name="T14" fmla="*/ 285 w 376"/>
                <a:gd name="T15" fmla="*/ 0 h 546"/>
                <a:gd name="T16" fmla="*/ 259 w 376"/>
                <a:gd name="T17" fmla="*/ 18 h 546"/>
                <a:gd name="T18" fmla="*/ 127 w 376"/>
                <a:gd name="T19" fmla="*/ 259 h 546"/>
                <a:gd name="T20" fmla="*/ 136 w 376"/>
                <a:gd name="T21" fmla="*/ 277 h 546"/>
                <a:gd name="T22" fmla="*/ 126 w 376"/>
                <a:gd name="T23" fmla="*/ 300 h 546"/>
                <a:gd name="T24" fmla="*/ 145 w 376"/>
                <a:gd name="T25" fmla="*/ 310 h 546"/>
                <a:gd name="T26" fmla="*/ 162 w 376"/>
                <a:gd name="T27" fmla="*/ 291 h 546"/>
                <a:gd name="T28" fmla="*/ 183 w 376"/>
                <a:gd name="T29" fmla="*/ 289 h 546"/>
                <a:gd name="T30" fmla="*/ 214 w 376"/>
                <a:gd name="T31" fmla="*/ 235 h 546"/>
                <a:gd name="T32" fmla="*/ 298 w 376"/>
                <a:gd name="T33" fmla="*/ 345 h 546"/>
                <a:gd name="T34" fmla="*/ 242 w 376"/>
                <a:gd name="T35" fmla="*/ 443 h 546"/>
                <a:gd name="T36" fmla="*/ 125 w 376"/>
                <a:gd name="T37" fmla="*/ 443 h 546"/>
                <a:gd name="T38" fmla="*/ 104 w 376"/>
                <a:gd name="T39" fmla="*/ 464 h 546"/>
                <a:gd name="T40" fmla="*/ 125 w 376"/>
                <a:gd name="T41" fmla="*/ 485 h 546"/>
                <a:gd name="T42" fmla="*/ 125 w 376"/>
                <a:gd name="T43" fmla="*/ 485 h 546"/>
                <a:gd name="T44" fmla="*/ 30 w 376"/>
                <a:gd name="T45" fmla="*/ 485 h 546"/>
                <a:gd name="T46" fmla="*/ 30 w 376"/>
                <a:gd name="T47" fmla="*/ 485 h 546"/>
                <a:gd name="T48" fmla="*/ 30 w 376"/>
                <a:gd name="T49" fmla="*/ 485 h 546"/>
                <a:gd name="T50" fmla="*/ 0 w 376"/>
                <a:gd name="T51" fmla="*/ 516 h 546"/>
                <a:gd name="T52" fmla="*/ 30 w 376"/>
                <a:gd name="T53" fmla="*/ 546 h 546"/>
                <a:gd name="T54" fmla="*/ 345 w 376"/>
                <a:gd name="T55" fmla="*/ 546 h 546"/>
                <a:gd name="T56" fmla="*/ 376 w 376"/>
                <a:gd name="T57" fmla="*/ 516 h 546"/>
                <a:gd name="T58" fmla="*/ 176 w 376"/>
                <a:gd name="T59" fmla="*/ 394 h 546"/>
                <a:gd name="T60" fmla="*/ 158 w 376"/>
                <a:gd name="T61" fmla="*/ 399 h 546"/>
                <a:gd name="T62" fmla="*/ 35 w 376"/>
                <a:gd name="T63" fmla="*/ 332 h 546"/>
                <a:gd name="T64" fmla="*/ 30 w 376"/>
                <a:gd name="T65" fmla="*/ 314 h 546"/>
                <a:gd name="T66" fmla="*/ 48 w 376"/>
                <a:gd name="T67" fmla="*/ 308 h 546"/>
                <a:gd name="T68" fmla="*/ 48 w 376"/>
                <a:gd name="T69" fmla="*/ 308 h 546"/>
                <a:gd name="T70" fmla="*/ 48 w 376"/>
                <a:gd name="T71" fmla="*/ 308 h 546"/>
                <a:gd name="T72" fmla="*/ 171 w 376"/>
                <a:gd name="T73" fmla="*/ 376 h 546"/>
                <a:gd name="T74" fmla="*/ 176 w 376"/>
                <a:gd name="T75" fmla="*/ 394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6" h="546">
                  <a:moveTo>
                    <a:pt x="376" y="516"/>
                  </a:moveTo>
                  <a:cubicBezTo>
                    <a:pt x="376" y="499"/>
                    <a:pt x="362" y="485"/>
                    <a:pt x="345" y="485"/>
                  </a:cubicBezTo>
                  <a:cubicBezTo>
                    <a:pt x="251" y="485"/>
                    <a:pt x="251" y="485"/>
                    <a:pt x="251" y="485"/>
                  </a:cubicBezTo>
                  <a:cubicBezTo>
                    <a:pt x="299" y="485"/>
                    <a:pt x="338" y="393"/>
                    <a:pt x="338" y="351"/>
                  </a:cubicBezTo>
                  <a:cubicBezTo>
                    <a:pt x="338" y="284"/>
                    <a:pt x="294" y="226"/>
                    <a:pt x="231" y="203"/>
                  </a:cubicBezTo>
                  <a:cubicBezTo>
                    <a:pt x="318" y="49"/>
                    <a:pt x="318" y="49"/>
                    <a:pt x="318" y="49"/>
                  </a:cubicBezTo>
                  <a:cubicBezTo>
                    <a:pt x="318" y="18"/>
                    <a:pt x="318" y="18"/>
                    <a:pt x="318" y="18"/>
                  </a:cubicBezTo>
                  <a:cubicBezTo>
                    <a:pt x="285" y="0"/>
                    <a:pt x="285" y="0"/>
                    <a:pt x="285" y="0"/>
                  </a:cubicBezTo>
                  <a:cubicBezTo>
                    <a:pt x="259" y="18"/>
                    <a:pt x="259" y="18"/>
                    <a:pt x="259" y="18"/>
                  </a:cubicBezTo>
                  <a:cubicBezTo>
                    <a:pt x="127" y="259"/>
                    <a:pt x="127" y="259"/>
                    <a:pt x="127" y="259"/>
                  </a:cubicBezTo>
                  <a:cubicBezTo>
                    <a:pt x="127" y="259"/>
                    <a:pt x="138" y="267"/>
                    <a:pt x="136" y="277"/>
                  </a:cubicBezTo>
                  <a:cubicBezTo>
                    <a:pt x="134" y="287"/>
                    <a:pt x="126" y="300"/>
                    <a:pt x="126" y="300"/>
                  </a:cubicBezTo>
                  <a:cubicBezTo>
                    <a:pt x="145" y="310"/>
                    <a:pt x="145" y="310"/>
                    <a:pt x="145" y="310"/>
                  </a:cubicBezTo>
                  <a:cubicBezTo>
                    <a:pt x="145" y="310"/>
                    <a:pt x="155" y="293"/>
                    <a:pt x="162" y="291"/>
                  </a:cubicBezTo>
                  <a:cubicBezTo>
                    <a:pt x="169" y="290"/>
                    <a:pt x="183" y="289"/>
                    <a:pt x="183" y="289"/>
                  </a:cubicBezTo>
                  <a:cubicBezTo>
                    <a:pt x="214" y="235"/>
                    <a:pt x="214" y="235"/>
                    <a:pt x="214" y="235"/>
                  </a:cubicBezTo>
                  <a:cubicBezTo>
                    <a:pt x="263" y="251"/>
                    <a:pt x="298" y="295"/>
                    <a:pt x="298" y="345"/>
                  </a:cubicBezTo>
                  <a:cubicBezTo>
                    <a:pt x="298" y="386"/>
                    <a:pt x="275" y="422"/>
                    <a:pt x="242" y="443"/>
                  </a:cubicBezTo>
                  <a:cubicBezTo>
                    <a:pt x="125" y="443"/>
                    <a:pt x="125" y="443"/>
                    <a:pt x="125" y="443"/>
                  </a:cubicBezTo>
                  <a:cubicBezTo>
                    <a:pt x="114" y="443"/>
                    <a:pt x="104" y="452"/>
                    <a:pt x="104" y="464"/>
                  </a:cubicBezTo>
                  <a:cubicBezTo>
                    <a:pt x="104" y="476"/>
                    <a:pt x="113" y="485"/>
                    <a:pt x="125" y="485"/>
                  </a:cubicBezTo>
                  <a:cubicBezTo>
                    <a:pt x="125" y="485"/>
                    <a:pt x="125" y="485"/>
                    <a:pt x="125" y="485"/>
                  </a:cubicBezTo>
                  <a:cubicBezTo>
                    <a:pt x="30" y="485"/>
                    <a:pt x="30" y="485"/>
                    <a:pt x="30" y="485"/>
                  </a:cubicBezTo>
                  <a:cubicBezTo>
                    <a:pt x="30" y="485"/>
                    <a:pt x="30" y="485"/>
                    <a:pt x="30" y="485"/>
                  </a:cubicBezTo>
                  <a:cubicBezTo>
                    <a:pt x="30" y="485"/>
                    <a:pt x="30" y="485"/>
                    <a:pt x="30" y="485"/>
                  </a:cubicBezTo>
                  <a:cubicBezTo>
                    <a:pt x="13" y="485"/>
                    <a:pt x="0" y="499"/>
                    <a:pt x="0" y="516"/>
                  </a:cubicBezTo>
                  <a:cubicBezTo>
                    <a:pt x="0" y="532"/>
                    <a:pt x="13" y="546"/>
                    <a:pt x="30" y="546"/>
                  </a:cubicBezTo>
                  <a:cubicBezTo>
                    <a:pt x="345" y="546"/>
                    <a:pt x="345" y="546"/>
                    <a:pt x="345" y="546"/>
                  </a:cubicBezTo>
                  <a:cubicBezTo>
                    <a:pt x="362" y="546"/>
                    <a:pt x="376" y="532"/>
                    <a:pt x="376" y="516"/>
                  </a:cubicBezTo>
                  <a:close/>
                  <a:moveTo>
                    <a:pt x="176" y="394"/>
                  </a:moveTo>
                  <a:cubicBezTo>
                    <a:pt x="173" y="400"/>
                    <a:pt x="165" y="403"/>
                    <a:pt x="158" y="399"/>
                  </a:cubicBezTo>
                  <a:cubicBezTo>
                    <a:pt x="35" y="332"/>
                    <a:pt x="35" y="332"/>
                    <a:pt x="35" y="332"/>
                  </a:cubicBezTo>
                  <a:cubicBezTo>
                    <a:pt x="29" y="328"/>
                    <a:pt x="27" y="320"/>
                    <a:pt x="30" y="314"/>
                  </a:cubicBezTo>
                  <a:cubicBezTo>
                    <a:pt x="34" y="307"/>
                    <a:pt x="42" y="305"/>
                    <a:pt x="48" y="308"/>
                  </a:cubicBezTo>
                  <a:cubicBezTo>
                    <a:pt x="48" y="308"/>
                    <a:pt x="48" y="308"/>
                    <a:pt x="48" y="308"/>
                  </a:cubicBezTo>
                  <a:cubicBezTo>
                    <a:pt x="48" y="308"/>
                    <a:pt x="48" y="308"/>
                    <a:pt x="48" y="308"/>
                  </a:cubicBezTo>
                  <a:cubicBezTo>
                    <a:pt x="171" y="376"/>
                    <a:pt x="171" y="376"/>
                    <a:pt x="171" y="376"/>
                  </a:cubicBezTo>
                  <a:cubicBezTo>
                    <a:pt x="178" y="379"/>
                    <a:pt x="180" y="387"/>
                    <a:pt x="176" y="39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5" name="组合 44"/>
          <p:cNvGrpSpPr>
            <a:grpSpLocks noChangeAspect="1"/>
          </p:cNvGrpSpPr>
          <p:nvPr/>
        </p:nvGrpSpPr>
        <p:grpSpPr>
          <a:xfrm>
            <a:off x="7352207" y="4527812"/>
            <a:ext cx="396000" cy="396000"/>
            <a:chOff x="2254585" y="392649"/>
            <a:chExt cx="1186377" cy="1186377"/>
          </a:xfrm>
          <a:solidFill>
            <a:schemeClr val="bg1"/>
          </a:solidFill>
        </p:grpSpPr>
        <p:sp>
          <p:nvSpPr>
            <p:cNvPr id="46" name="Freeform 237"/>
            <p:cNvSpPr/>
            <p:nvPr/>
          </p:nvSpPr>
          <p:spPr bwMode="auto">
            <a:xfrm>
              <a:off x="2254585" y="392649"/>
              <a:ext cx="1186377" cy="1186377"/>
            </a:xfrm>
            <a:custGeom>
              <a:avLst/>
              <a:gdLst>
                <a:gd name="T0" fmla="*/ 555 w 713"/>
                <a:gd name="T1" fmla="*/ 60 h 713"/>
                <a:gd name="T2" fmla="*/ 357 w 713"/>
                <a:gd name="T3" fmla="*/ 0 h 713"/>
                <a:gd name="T4" fmla="*/ 46 w 713"/>
                <a:gd name="T5" fmla="*/ 181 h 713"/>
                <a:gd name="T6" fmla="*/ 0 w 713"/>
                <a:gd name="T7" fmla="*/ 356 h 713"/>
                <a:gd name="T8" fmla="*/ 44 w 713"/>
                <a:gd name="T9" fmla="*/ 528 h 713"/>
                <a:gd name="T10" fmla="*/ 357 w 713"/>
                <a:gd name="T11" fmla="*/ 713 h 713"/>
                <a:gd name="T12" fmla="*/ 631 w 713"/>
                <a:gd name="T13" fmla="*/ 584 h 713"/>
                <a:gd name="T14" fmla="*/ 713 w 713"/>
                <a:gd name="T15" fmla="*/ 356 h 713"/>
                <a:gd name="T16" fmla="*/ 555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5" y="60"/>
                  </a:moveTo>
                  <a:cubicBezTo>
                    <a:pt x="498" y="22"/>
                    <a:pt x="430" y="0"/>
                    <a:pt x="357" y="0"/>
                  </a:cubicBezTo>
                  <a:cubicBezTo>
                    <a:pt x="223" y="0"/>
                    <a:pt x="107" y="73"/>
                    <a:pt x="46" y="181"/>
                  </a:cubicBezTo>
                  <a:cubicBezTo>
                    <a:pt x="17" y="233"/>
                    <a:pt x="0" y="293"/>
                    <a:pt x="0" y="356"/>
                  </a:cubicBezTo>
                  <a:cubicBezTo>
                    <a:pt x="0" y="419"/>
                    <a:pt x="16" y="477"/>
                    <a:pt x="44" y="528"/>
                  </a:cubicBezTo>
                  <a:cubicBezTo>
                    <a:pt x="105" y="638"/>
                    <a:pt x="222" y="713"/>
                    <a:pt x="357" y="713"/>
                  </a:cubicBezTo>
                  <a:cubicBezTo>
                    <a:pt x="467" y="713"/>
                    <a:pt x="566" y="663"/>
                    <a:pt x="631" y="584"/>
                  </a:cubicBezTo>
                  <a:cubicBezTo>
                    <a:pt x="682" y="522"/>
                    <a:pt x="713" y="443"/>
                    <a:pt x="713" y="356"/>
                  </a:cubicBezTo>
                  <a:cubicBezTo>
                    <a:pt x="713" y="233"/>
                    <a:pt x="650" y="124"/>
                    <a:pt x="555"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47" name="Rectangle 322"/>
            <p:cNvSpPr>
              <a:spLocks noChangeArrowheads="1"/>
            </p:cNvSpPr>
            <p:nvPr/>
          </p:nvSpPr>
          <p:spPr bwMode="auto">
            <a:xfrm>
              <a:off x="2680550" y="559041"/>
              <a:ext cx="327793" cy="9983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8" name="Freeform 323"/>
            <p:cNvSpPr>
              <a:spLocks noEditPoints="1"/>
            </p:cNvSpPr>
            <p:nvPr/>
          </p:nvSpPr>
          <p:spPr bwMode="auto">
            <a:xfrm>
              <a:off x="2565739" y="688827"/>
              <a:ext cx="557414" cy="675553"/>
            </a:xfrm>
            <a:custGeom>
              <a:avLst/>
              <a:gdLst>
                <a:gd name="T0" fmla="*/ 307 w 335"/>
                <a:gd name="T1" fmla="*/ 92 h 406"/>
                <a:gd name="T2" fmla="*/ 233 w 335"/>
                <a:gd name="T3" fmla="*/ 52 h 406"/>
                <a:gd name="T4" fmla="*/ 233 w 335"/>
                <a:gd name="T5" fmla="*/ 0 h 406"/>
                <a:gd name="T6" fmla="*/ 102 w 335"/>
                <a:gd name="T7" fmla="*/ 0 h 406"/>
                <a:gd name="T8" fmla="*/ 102 w 335"/>
                <a:gd name="T9" fmla="*/ 52 h 406"/>
                <a:gd name="T10" fmla="*/ 28 w 335"/>
                <a:gd name="T11" fmla="*/ 92 h 406"/>
                <a:gd name="T12" fmla="*/ 0 w 335"/>
                <a:gd name="T13" fmla="*/ 183 h 406"/>
                <a:gd name="T14" fmla="*/ 0 w 335"/>
                <a:gd name="T15" fmla="*/ 406 h 406"/>
                <a:gd name="T16" fmla="*/ 335 w 335"/>
                <a:gd name="T17" fmla="*/ 406 h 406"/>
                <a:gd name="T18" fmla="*/ 335 w 335"/>
                <a:gd name="T19" fmla="*/ 183 h 406"/>
                <a:gd name="T20" fmla="*/ 307 w 335"/>
                <a:gd name="T21" fmla="*/ 92 h 406"/>
                <a:gd name="T22" fmla="*/ 51 w 335"/>
                <a:gd name="T23" fmla="*/ 371 h 406"/>
                <a:gd name="T24" fmla="*/ 30 w 335"/>
                <a:gd name="T25" fmla="*/ 357 h 406"/>
                <a:gd name="T26" fmla="*/ 51 w 335"/>
                <a:gd name="T27" fmla="*/ 343 h 406"/>
                <a:gd name="T28" fmla="*/ 71 w 335"/>
                <a:gd name="T29" fmla="*/ 357 h 406"/>
                <a:gd name="T30" fmla="*/ 51 w 335"/>
                <a:gd name="T31" fmla="*/ 371 h 406"/>
                <a:gd name="T32" fmla="*/ 74 w 335"/>
                <a:gd name="T33" fmla="*/ 122 h 406"/>
                <a:gd name="T34" fmla="*/ 140 w 335"/>
                <a:gd name="T35" fmla="*/ 122 h 406"/>
                <a:gd name="T36" fmla="*/ 140 w 335"/>
                <a:gd name="T37" fmla="*/ 55 h 406"/>
                <a:gd name="T38" fmla="*/ 194 w 335"/>
                <a:gd name="T39" fmla="*/ 55 h 406"/>
                <a:gd name="T40" fmla="*/ 194 w 335"/>
                <a:gd name="T41" fmla="*/ 122 h 406"/>
                <a:gd name="T42" fmla="*/ 260 w 335"/>
                <a:gd name="T43" fmla="*/ 122 h 406"/>
                <a:gd name="T44" fmla="*/ 260 w 335"/>
                <a:gd name="T45" fmla="*/ 175 h 406"/>
                <a:gd name="T46" fmla="*/ 194 w 335"/>
                <a:gd name="T47" fmla="*/ 175 h 406"/>
                <a:gd name="T48" fmla="*/ 194 w 335"/>
                <a:gd name="T49" fmla="*/ 242 h 406"/>
                <a:gd name="T50" fmla="*/ 140 w 335"/>
                <a:gd name="T51" fmla="*/ 242 h 406"/>
                <a:gd name="T52" fmla="*/ 140 w 335"/>
                <a:gd name="T53" fmla="*/ 175 h 406"/>
                <a:gd name="T54" fmla="*/ 74 w 335"/>
                <a:gd name="T55" fmla="*/ 175 h 406"/>
                <a:gd name="T56" fmla="*/ 74 w 335"/>
                <a:gd name="T57" fmla="*/ 122 h 406"/>
                <a:gd name="T58" fmla="*/ 286 w 335"/>
                <a:gd name="T59" fmla="*/ 356 h 406"/>
                <a:gd name="T60" fmla="*/ 239 w 335"/>
                <a:gd name="T61" fmla="*/ 350 h 406"/>
                <a:gd name="T62" fmla="*/ 239 w 335"/>
                <a:gd name="T63" fmla="*/ 337 h 406"/>
                <a:gd name="T64" fmla="*/ 235 w 335"/>
                <a:gd name="T65" fmla="*/ 337 h 406"/>
                <a:gd name="T66" fmla="*/ 221 w 335"/>
                <a:gd name="T67" fmla="*/ 336 h 406"/>
                <a:gd name="T68" fmla="*/ 221 w 335"/>
                <a:gd name="T69" fmla="*/ 336 h 406"/>
                <a:gd name="T70" fmla="*/ 168 w 335"/>
                <a:gd name="T71" fmla="*/ 357 h 406"/>
                <a:gd name="T72" fmla="*/ 115 w 335"/>
                <a:gd name="T73" fmla="*/ 336 h 406"/>
                <a:gd name="T74" fmla="*/ 152 w 335"/>
                <a:gd name="T75" fmla="*/ 317 h 406"/>
                <a:gd name="T76" fmla="*/ 139 w 335"/>
                <a:gd name="T77" fmla="*/ 311 h 406"/>
                <a:gd name="T78" fmla="*/ 127 w 335"/>
                <a:gd name="T79" fmla="*/ 313 h 406"/>
                <a:gd name="T80" fmla="*/ 105 w 335"/>
                <a:gd name="T81" fmla="*/ 304 h 406"/>
                <a:gd name="T82" fmla="*/ 105 w 335"/>
                <a:gd name="T83" fmla="*/ 273 h 406"/>
                <a:gd name="T84" fmla="*/ 127 w 335"/>
                <a:gd name="T85" fmla="*/ 263 h 406"/>
                <a:gd name="T86" fmla="*/ 155 w 335"/>
                <a:gd name="T87" fmla="*/ 286 h 406"/>
                <a:gd name="T88" fmla="*/ 159 w 335"/>
                <a:gd name="T89" fmla="*/ 286 h 406"/>
                <a:gd name="T90" fmla="*/ 184 w 335"/>
                <a:gd name="T91" fmla="*/ 301 h 406"/>
                <a:gd name="T92" fmla="*/ 169 w 335"/>
                <a:gd name="T93" fmla="*/ 316 h 406"/>
                <a:gd name="T94" fmla="*/ 201 w 335"/>
                <a:gd name="T95" fmla="*/ 320 h 406"/>
                <a:gd name="T96" fmla="*/ 201 w 335"/>
                <a:gd name="T97" fmla="*/ 320 h 406"/>
                <a:gd name="T98" fmla="*/ 235 w 335"/>
                <a:gd name="T99" fmla="*/ 303 h 406"/>
                <a:gd name="T100" fmla="*/ 245 w 335"/>
                <a:gd name="T101" fmla="*/ 304 h 406"/>
                <a:gd name="T102" fmla="*/ 261 w 335"/>
                <a:gd name="T103" fmla="*/ 309 h 406"/>
                <a:gd name="T104" fmla="*/ 264 w 335"/>
                <a:gd name="T105" fmla="*/ 311 h 406"/>
                <a:gd name="T106" fmla="*/ 269 w 335"/>
                <a:gd name="T107" fmla="*/ 309 h 406"/>
                <a:gd name="T108" fmla="*/ 316 w 335"/>
                <a:gd name="T109" fmla="*/ 316 h 406"/>
                <a:gd name="T110" fmla="*/ 286 w 335"/>
                <a:gd name="T111" fmla="*/ 356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5" h="406">
                  <a:moveTo>
                    <a:pt x="307" y="92"/>
                  </a:moveTo>
                  <a:cubicBezTo>
                    <a:pt x="288" y="68"/>
                    <a:pt x="263" y="55"/>
                    <a:pt x="233" y="52"/>
                  </a:cubicBezTo>
                  <a:cubicBezTo>
                    <a:pt x="233" y="0"/>
                    <a:pt x="233" y="0"/>
                    <a:pt x="233" y="0"/>
                  </a:cubicBezTo>
                  <a:cubicBezTo>
                    <a:pt x="102" y="0"/>
                    <a:pt x="102" y="0"/>
                    <a:pt x="102" y="0"/>
                  </a:cubicBezTo>
                  <a:cubicBezTo>
                    <a:pt x="102" y="52"/>
                    <a:pt x="102" y="52"/>
                    <a:pt x="102" y="52"/>
                  </a:cubicBezTo>
                  <a:cubicBezTo>
                    <a:pt x="71" y="55"/>
                    <a:pt x="47" y="68"/>
                    <a:pt x="28" y="92"/>
                  </a:cubicBezTo>
                  <a:cubicBezTo>
                    <a:pt x="9" y="116"/>
                    <a:pt x="0" y="146"/>
                    <a:pt x="0" y="183"/>
                  </a:cubicBezTo>
                  <a:cubicBezTo>
                    <a:pt x="0" y="406"/>
                    <a:pt x="0" y="406"/>
                    <a:pt x="0" y="406"/>
                  </a:cubicBezTo>
                  <a:cubicBezTo>
                    <a:pt x="335" y="406"/>
                    <a:pt x="335" y="406"/>
                    <a:pt x="335" y="406"/>
                  </a:cubicBezTo>
                  <a:cubicBezTo>
                    <a:pt x="335" y="183"/>
                    <a:pt x="335" y="183"/>
                    <a:pt x="335" y="183"/>
                  </a:cubicBezTo>
                  <a:cubicBezTo>
                    <a:pt x="335" y="146"/>
                    <a:pt x="326" y="116"/>
                    <a:pt x="307" y="92"/>
                  </a:cubicBezTo>
                  <a:close/>
                  <a:moveTo>
                    <a:pt x="51" y="371"/>
                  </a:moveTo>
                  <a:cubicBezTo>
                    <a:pt x="39" y="371"/>
                    <a:pt x="30" y="364"/>
                    <a:pt x="30" y="357"/>
                  </a:cubicBezTo>
                  <a:cubicBezTo>
                    <a:pt x="30" y="350"/>
                    <a:pt x="39" y="343"/>
                    <a:pt x="51" y="343"/>
                  </a:cubicBezTo>
                  <a:cubicBezTo>
                    <a:pt x="62" y="343"/>
                    <a:pt x="71" y="350"/>
                    <a:pt x="71" y="357"/>
                  </a:cubicBezTo>
                  <a:cubicBezTo>
                    <a:pt x="71" y="364"/>
                    <a:pt x="62" y="371"/>
                    <a:pt x="51" y="371"/>
                  </a:cubicBezTo>
                  <a:close/>
                  <a:moveTo>
                    <a:pt x="74" y="122"/>
                  </a:moveTo>
                  <a:cubicBezTo>
                    <a:pt x="140" y="122"/>
                    <a:pt x="140" y="122"/>
                    <a:pt x="140" y="122"/>
                  </a:cubicBezTo>
                  <a:cubicBezTo>
                    <a:pt x="140" y="55"/>
                    <a:pt x="140" y="55"/>
                    <a:pt x="140" y="55"/>
                  </a:cubicBezTo>
                  <a:cubicBezTo>
                    <a:pt x="194" y="55"/>
                    <a:pt x="194" y="55"/>
                    <a:pt x="194" y="55"/>
                  </a:cubicBezTo>
                  <a:cubicBezTo>
                    <a:pt x="194" y="122"/>
                    <a:pt x="194" y="122"/>
                    <a:pt x="194" y="122"/>
                  </a:cubicBezTo>
                  <a:cubicBezTo>
                    <a:pt x="260" y="122"/>
                    <a:pt x="260" y="122"/>
                    <a:pt x="260" y="122"/>
                  </a:cubicBezTo>
                  <a:cubicBezTo>
                    <a:pt x="260" y="175"/>
                    <a:pt x="260" y="175"/>
                    <a:pt x="260" y="175"/>
                  </a:cubicBezTo>
                  <a:cubicBezTo>
                    <a:pt x="194" y="175"/>
                    <a:pt x="194" y="175"/>
                    <a:pt x="194" y="175"/>
                  </a:cubicBezTo>
                  <a:cubicBezTo>
                    <a:pt x="194" y="242"/>
                    <a:pt x="194" y="242"/>
                    <a:pt x="194" y="242"/>
                  </a:cubicBezTo>
                  <a:cubicBezTo>
                    <a:pt x="140" y="242"/>
                    <a:pt x="140" y="242"/>
                    <a:pt x="140" y="242"/>
                  </a:cubicBezTo>
                  <a:cubicBezTo>
                    <a:pt x="140" y="175"/>
                    <a:pt x="140" y="175"/>
                    <a:pt x="140" y="175"/>
                  </a:cubicBezTo>
                  <a:cubicBezTo>
                    <a:pt x="74" y="175"/>
                    <a:pt x="74" y="175"/>
                    <a:pt x="74" y="175"/>
                  </a:cubicBezTo>
                  <a:lnTo>
                    <a:pt x="74" y="122"/>
                  </a:lnTo>
                  <a:close/>
                  <a:moveTo>
                    <a:pt x="286" y="356"/>
                  </a:moveTo>
                  <a:cubicBezTo>
                    <a:pt x="265" y="366"/>
                    <a:pt x="244" y="363"/>
                    <a:pt x="239" y="350"/>
                  </a:cubicBezTo>
                  <a:cubicBezTo>
                    <a:pt x="237" y="346"/>
                    <a:pt x="237" y="341"/>
                    <a:pt x="239" y="337"/>
                  </a:cubicBezTo>
                  <a:cubicBezTo>
                    <a:pt x="238" y="337"/>
                    <a:pt x="236" y="337"/>
                    <a:pt x="235" y="337"/>
                  </a:cubicBezTo>
                  <a:cubicBezTo>
                    <a:pt x="230" y="337"/>
                    <a:pt x="225" y="337"/>
                    <a:pt x="221" y="336"/>
                  </a:cubicBezTo>
                  <a:cubicBezTo>
                    <a:pt x="221" y="336"/>
                    <a:pt x="221" y="336"/>
                    <a:pt x="221" y="336"/>
                  </a:cubicBezTo>
                  <a:cubicBezTo>
                    <a:pt x="221" y="348"/>
                    <a:pt x="197" y="357"/>
                    <a:pt x="168" y="357"/>
                  </a:cubicBezTo>
                  <a:cubicBezTo>
                    <a:pt x="139" y="357"/>
                    <a:pt x="115" y="348"/>
                    <a:pt x="115" y="336"/>
                  </a:cubicBezTo>
                  <a:cubicBezTo>
                    <a:pt x="115" y="327"/>
                    <a:pt x="131" y="319"/>
                    <a:pt x="152" y="317"/>
                  </a:cubicBezTo>
                  <a:cubicBezTo>
                    <a:pt x="147" y="316"/>
                    <a:pt x="142" y="314"/>
                    <a:pt x="139" y="311"/>
                  </a:cubicBezTo>
                  <a:cubicBezTo>
                    <a:pt x="135" y="312"/>
                    <a:pt x="131" y="313"/>
                    <a:pt x="127" y="313"/>
                  </a:cubicBezTo>
                  <a:cubicBezTo>
                    <a:pt x="118" y="313"/>
                    <a:pt x="111" y="309"/>
                    <a:pt x="105" y="304"/>
                  </a:cubicBezTo>
                  <a:cubicBezTo>
                    <a:pt x="100" y="296"/>
                    <a:pt x="100" y="281"/>
                    <a:pt x="105" y="273"/>
                  </a:cubicBezTo>
                  <a:cubicBezTo>
                    <a:pt x="111" y="267"/>
                    <a:pt x="118" y="263"/>
                    <a:pt x="127" y="263"/>
                  </a:cubicBezTo>
                  <a:cubicBezTo>
                    <a:pt x="142" y="263"/>
                    <a:pt x="154" y="273"/>
                    <a:pt x="155" y="286"/>
                  </a:cubicBezTo>
                  <a:cubicBezTo>
                    <a:pt x="156" y="286"/>
                    <a:pt x="157" y="286"/>
                    <a:pt x="159" y="286"/>
                  </a:cubicBezTo>
                  <a:cubicBezTo>
                    <a:pt x="173" y="286"/>
                    <a:pt x="184" y="293"/>
                    <a:pt x="184" y="301"/>
                  </a:cubicBezTo>
                  <a:cubicBezTo>
                    <a:pt x="184" y="308"/>
                    <a:pt x="178" y="313"/>
                    <a:pt x="169" y="316"/>
                  </a:cubicBezTo>
                  <a:cubicBezTo>
                    <a:pt x="181" y="316"/>
                    <a:pt x="192" y="317"/>
                    <a:pt x="201" y="320"/>
                  </a:cubicBezTo>
                  <a:cubicBezTo>
                    <a:pt x="201" y="320"/>
                    <a:pt x="201" y="320"/>
                    <a:pt x="201" y="320"/>
                  </a:cubicBezTo>
                  <a:cubicBezTo>
                    <a:pt x="201" y="310"/>
                    <a:pt x="216" y="303"/>
                    <a:pt x="235" y="303"/>
                  </a:cubicBezTo>
                  <a:cubicBezTo>
                    <a:pt x="239" y="303"/>
                    <a:pt x="242" y="303"/>
                    <a:pt x="245" y="304"/>
                  </a:cubicBezTo>
                  <a:cubicBezTo>
                    <a:pt x="251" y="305"/>
                    <a:pt x="257" y="306"/>
                    <a:pt x="261" y="309"/>
                  </a:cubicBezTo>
                  <a:cubicBezTo>
                    <a:pt x="262" y="310"/>
                    <a:pt x="263" y="310"/>
                    <a:pt x="264" y="311"/>
                  </a:cubicBezTo>
                  <a:cubicBezTo>
                    <a:pt x="265" y="310"/>
                    <a:pt x="267" y="309"/>
                    <a:pt x="269" y="309"/>
                  </a:cubicBezTo>
                  <a:cubicBezTo>
                    <a:pt x="290" y="299"/>
                    <a:pt x="311" y="303"/>
                    <a:pt x="316" y="316"/>
                  </a:cubicBezTo>
                  <a:cubicBezTo>
                    <a:pt x="321" y="329"/>
                    <a:pt x="308" y="347"/>
                    <a:pt x="286" y="3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9" name="组合 48"/>
          <p:cNvGrpSpPr>
            <a:grpSpLocks noChangeAspect="1"/>
          </p:cNvGrpSpPr>
          <p:nvPr/>
        </p:nvGrpSpPr>
        <p:grpSpPr>
          <a:xfrm>
            <a:off x="7911953" y="4527812"/>
            <a:ext cx="396000" cy="396000"/>
            <a:chOff x="1937429" y="3075806"/>
            <a:chExt cx="1186377" cy="1187209"/>
          </a:xfrm>
          <a:solidFill>
            <a:schemeClr val="bg1"/>
          </a:solidFill>
        </p:grpSpPr>
        <p:sp>
          <p:nvSpPr>
            <p:cNvPr id="50" name="Freeform 228"/>
            <p:cNvSpPr/>
            <p:nvPr/>
          </p:nvSpPr>
          <p:spPr bwMode="auto">
            <a:xfrm>
              <a:off x="1937429" y="3075806"/>
              <a:ext cx="1186377" cy="1187209"/>
            </a:xfrm>
            <a:custGeom>
              <a:avLst/>
              <a:gdLst>
                <a:gd name="T0" fmla="*/ 554 w 713"/>
                <a:gd name="T1" fmla="*/ 60 h 713"/>
                <a:gd name="T2" fmla="*/ 356 w 713"/>
                <a:gd name="T3" fmla="*/ 0 h 713"/>
                <a:gd name="T4" fmla="*/ 46 w 713"/>
                <a:gd name="T5" fmla="*/ 181 h 713"/>
                <a:gd name="T6" fmla="*/ 0 w 713"/>
                <a:gd name="T7" fmla="*/ 356 h 713"/>
                <a:gd name="T8" fmla="*/ 44 w 713"/>
                <a:gd name="T9" fmla="*/ 528 h 713"/>
                <a:gd name="T10" fmla="*/ 356 w 713"/>
                <a:gd name="T11" fmla="*/ 713 h 713"/>
                <a:gd name="T12" fmla="*/ 631 w 713"/>
                <a:gd name="T13" fmla="*/ 584 h 713"/>
                <a:gd name="T14" fmla="*/ 713 w 713"/>
                <a:gd name="T15" fmla="*/ 356 h 713"/>
                <a:gd name="T16" fmla="*/ 554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4" y="60"/>
                  </a:moveTo>
                  <a:cubicBezTo>
                    <a:pt x="498" y="22"/>
                    <a:pt x="430" y="0"/>
                    <a:pt x="356" y="0"/>
                  </a:cubicBezTo>
                  <a:cubicBezTo>
                    <a:pt x="223" y="0"/>
                    <a:pt x="107" y="73"/>
                    <a:pt x="46" y="181"/>
                  </a:cubicBezTo>
                  <a:cubicBezTo>
                    <a:pt x="16" y="233"/>
                    <a:pt x="0" y="293"/>
                    <a:pt x="0" y="356"/>
                  </a:cubicBezTo>
                  <a:cubicBezTo>
                    <a:pt x="0" y="419"/>
                    <a:pt x="16" y="477"/>
                    <a:pt x="44" y="528"/>
                  </a:cubicBezTo>
                  <a:cubicBezTo>
                    <a:pt x="104" y="638"/>
                    <a:pt x="222" y="713"/>
                    <a:pt x="356" y="713"/>
                  </a:cubicBezTo>
                  <a:cubicBezTo>
                    <a:pt x="467" y="713"/>
                    <a:pt x="565" y="663"/>
                    <a:pt x="631" y="584"/>
                  </a:cubicBezTo>
                  <a:cubicBezTo>
                    <a:pt x="682" y="522"/>
                    <a:pt x="713" y="443"/>
                    <a:pt x="713" y="356"/>
                  </a:cubicBezTo>
                  <a:cubicBezTo>
                    <a:pt x="713" y="233"/>
                    <a:pt x="650" y="124"/>
                    <a:pt x="554"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51" name="Freeform 295"/>
            <p:cNvSpPr>
              <a:spLocks noEditPoints="1"/>
            </p:cNvSpPr>
            <p:nvPr/>
          </p:nvSpPr>
          <p:spPr bwMode="auto">
            <a:xfrm>
              <a:off x="2180361" y="3566663"/>
              <a:ext cx="703839" cy="498345"/>
            </a:xfrm>
            <a:custGeom>
              <a:avLst/>
              <a:gdLst>
                <a:gd name="T0" fmla="*/ 194 w 423"/>
                <a:gd name="T1" fmla="*/ 65 h 299"/>
                <a:gd name="T2" fmla="*/ 237 w 423"/>
                <a:gd name="T3" fmla="*/ 38 h 299"/>
                <a:gd name="T4" fmla="*/ 224 w 423"/>
                <a:gd name="T5" fmla="*/ 79 h 299"/>
                <a:gd name="T6" fmla="*/ 276 w 423"/>
                <a:gd name="T7" fmla="*/ 66 h 299"/>
                <a:gd name="T8" fmla="*/ 225 w 423"/>
                <a:gd name="T9" fmla="*/ 99 h 299"/>
                <a:gd name="T10" fmla="*/ 294 w 423"/>
                <a:gd name="T11" fmla="*/ 97 h 299"/>
                <a:gd name="T12" fmla="*/ 226 w 423"/>
                <a:gd name="T13" fmla="*/ 119 h 299"/>
                <a:gd name="T14" fmla="*/ 299 w 423"/>
                <a:gd name="T15" fmla="*/ 120 h 299"/>
                <a:gd name="T16" fmla="*/ 226 w 423"/>
                <a:gd name="T17" fmla="*/ 138 h 299"/>
                <a:gd name="T18" fmla="*/ 302 w 423"/>
                <a:gd name="T19" fmla="*/ 145 h 299"/>
                <a:gd name="T20" fmla="*/ 242 w 423"/>
                <a:gd name="T21" fmla="*/ 164 h 299"/>
                <a:gd name="T22" fmla="*/ 303 w 423"/>
                <a:gd name="T23" fmla="*/ 170 h 299"/>
                <a:gd name="T24" fmla="*/ 260 w 423"/>
                <a:gd name="T25" fmla="*/ 195 h 299"/>
                <a:gd name="T26" fmla="*/ 304 w 423"/>
                <a:gd name="T27" fmla="*/ 210 h 299"/>
                <a:gd name="T28" fmla="*/ 303 w 423"/>
                <a:gd name="T29" fmla="*/ 219 h 299"/>
                <a:gd name="T30" fmla="*/ 285 w 423"/>
                <a:gd name="T31" fmla="*/ 241 h 299"/>
                <a:gd name="T32" fmla="*/ 301 w 423"/>
                <a:gd name="T33" fmla="*/ 247 h 299"/>
                <a:gd name="T34" fmla="*/ 226 w 423"/>
                <a:gd name="T35" fmla="*/ 168 h 299"/>
                <a:gd name="T36" fmla="*/ 151 w 423"/>
                <a:gd name="T37" fmla="*/ 257 h 299"/>
                <a:gd name="T38" fmla="*/ 134 w 423"/>
                <a:gd name="T39" fmla="*/ 243 h 299"/>
                <a:gd name="T40" fmla="*/ 149 w 423"/>
                <a:gd name="T41" fmla="*/ 242 h 299"/>
                <a:gd name="T42" fmla="*/ 129 w 423"/>
                <a:gd name="T43" fmla="*/ 218 h 299"/>
                <a:gd name="T44" fmla="*/ 160 w 423"/>
                <a:gd name="T45" fmla="*/ 218 h 299"/>
                <a:gd name="T46" fmla="*/ 128 w 423"/>
                <a:gd name="T47" fmla="*/ 197 h 299"/>
                <a:gd name="T48" fmla="*/ 175 w 423"/>
                <a:gd name="T49" fmla="*/ 192 h 299"/>
                <a:gd name="T50" fmla="*/ 128 w 423"/>
                <a:gd name="T51" fmla="*/ 170 h 299"/>
                <a:gd name="T52" fmla="*/ 187 w 423"/>
                <a:gd name="T53" fmla="*/ 165 h 299"/>
                <a:gd name="T54" fmla="*/ 127 w 423"/>
                <a:gd name="T55" fmla="*/ 146 h 299"/>
                <a:gd name="T56" fmla="*/ 205 w 423"/>
                <a:gd name="T57" fmla="*/ 138 h 299"/>
                <a:gd name="T58" fmla="*/ 129 w 423"/>
                <a:gd name="T59" fmla="*/ 122 h 299"/>
                <a:gd name="T60" fmla="*/ 205 w 423"/>
                <a:gd name="T61" fmla="*/ 118 h 299"/>
                <a:gd name="T62" fmla="*/ 135 w 423"/>
                <a:gd name="T63" fmla="*/ 95 h 299"/>
                <a:gd name="T64" fmla="*/ 205 w 423"/>
                <a:gd name="T65" fmla="*/ 99 h 299"/>
                <a:gd name="T66" fmla="*/ 154 w 423"/>
                <a:gd name="T67" fmla="*/ 60 h 299"/>
                <a:gd name="T68" fmla="*/ 204 w 423"/>
                <a:gd name="T69" fmla="*/ 79 h 299"/>
                <a:gd name="T70" fmla="*/ 198 w 423"/>
                <a:gd name="T71" fmla="*/ 39 h 299"/>
                <a:gd name="T72" fmla="*/ 110 w 423"/>
                <a:gd name="T73" fmla="*/ 62 h 299"/>
                <a:gd name="T74" fmla="*/ 139 w 423"/>
                <a:gd name="T75" fmla="*/ 283 h 299"/>
                <a:gd name="T76" fmla="*/ 315 w 423"/>
                <a:gd name="T77" fmla="*/ 251 h 299"/>
                <a:gd name="T78" fmla="*/ 276 w 423"/>
                <a:gd name="T79" fmla="*/ 26 h 299"/>
                <a:gd name="T80" fmla="*/ 86 w 423"/>
                <a:gd name="T81" fmla="*/ 19 h 299"/>
                <a:gd name="T82" fmla="*/ 0 w 423"/>
                <a:gd name="T83" fmla="*/ 295 h 299"/>
                <a:gd name="T84" fmla="*/ 87 w 423"/>
                <a:gd name="T85" fmla="*/ 140 h 299"/>
                <a:gd name="T86" fmla="*/ 107 w 423"/>
                <a:gd name="T87" fmla="*/ 294 h 299"/>
                <a:gd name="T88" fmla="*/ 328 w 423"/>
                <a:gd name="T89" fmla="*/ 137 h 299"/>
                <a:gd name="T90" fmla="*/ 354 w 423"/>
                <a:gd name="T91" fmla="*/ 295 h 299"/>
                <a:gd name="T92" fmla="*/ 403 w 423"/>
                <a:gd name="T93" fmla="*/ 103 h 299"/>
                <a:gd name="T94" fmla="*/ 214 w 423"/>
                <a:gd name="T95"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23" h="299">
                  <a:moveTo>
                    <a:pt x="198" y="39"/>
                  </a:moveTo>
                  <a:cubicBezTo>
                    <a:pt x="173" y="46"/>
                    <a:pt x="164" y="62"/>
                    <a:pt x="194" y="65"/>
                  </a:cubicBezTo>
                  <a:cubicBezTo>
                    <a:pt x="212" y="59"/>
                    <a:pt x="216" y="57"/>
                    <a:pt x="235" y="65"/>
                  </a:cubicBezTo>
                  <a:cubicBezTo>
                    <a:pt x="265" y="58"/>
                    <a:pt x="256" y="54"/>
                    <a:pt x="237" y="38"/>
                  </a:cubicBezTo>
                  <a:cubicBezTo>
                    <a:pt x="244" y="34"/>
                    <a:pt x="254" y="40"/>
                    <a:pt x="269" y="52"/>
                  </a:cubicBezTo>
                  <a:cubicBezTo>
                    <a:pt x="281" y="60"/>
                    <a:pt x="229" y="79"/>
                    <a:pt x="224" y="79"/>
                  </a:cubicBezTo>
                  <a:cubicBezTo>
                    <a:pt x="225" y="93"/>
                    <a:pt x="225" y="93"/>
                    <a:pt x="225" y="93"/>
                  </a:cubicBezTo>
                  <a:cubicBezTo>
                    <a:pt x="248" y="92"/>
                    <a:pt x="288" y="91"/>
                    <a:pt x="276" y="66"/>
                  </a:cubicBezTo>
                  <a:cubicBezTo>
                    <a:pt x="276" y="51"/>
                    <a:pt x="288" y="64"/>
                    <a:pt x="284" y="81"/>
                  </a:cubicBezTo>
                  <a:cubicBezTo>
                    <a:pt x="279" y="97"/>
                    <a:pt x="246" y="97"/>
                    <a:pt x="225" y="99"/>
                  </a:cubicBezTo>
                  <a:cubicBezTo>
                    <a:pt x="224" y="101"/>
                    <a:pt x="227" y="107"/>
                    <a:pt x="225" y="110"/>
                  </a:cubicBezTo>
                  <a:cubicBezTo>
                    <a:pt x="249" y="114"/>
                    <a:pt x="277" y="120"/>
                    <a:pt x="294" y="97"/>
                  </a:cubicBezTo>
                  <a:cubicBezTo>
                    <a:pt x="295" y="107"/>
                    <a:pt x="295" y="107"/>
                    <a:pt x="295" y="107"/>
                  </a:cubicBezTo>
                  <a:cubicBezTo>
                    <a:pt x="278" y="127"/>
                    <a:pt x="250" y="121"/>
                    <a:pt x="226" y="119"/>
                  </a:cubicBezTo>
                  <a:cubicBezTo>
                    <a:pt x="226" y="123"/>
                    <a:pt x="226" y="124"/>
                    <a:pt x="226" y="129"/>
                  </a:cubicBezTo>
                  <a:cubicBezTo>
                    <a:pt x="248" y="134"/>
                    <a:pt x="272" y="150"/>
                    <a:pt x="299" y="120"/>
                  </a:cubicBezTo>
                  <a:cubicBezTo>
                    <a:pt x="300" y="132"/>
                    <a:pt x="300" y="132"/>
                    <a:pt x="300" y="132"/>
                  </a:cubicBezTo>
                  <a:cubicBezTo>
                    <a:pt x="277" y="154"/>
                    <a:pt x="249" y="145"/>
                    <a:pt x="226" y="138"/>
                  </a:cubicBezTo>
                  <a:cubicBezTo>
                    <a:pt x="227" y="140"/>
                    <a:pt x="227" y="144"/>
                    <a:pt x="227" y="147"/>
                  </a:cubicBezTo>
                  <a:cubicBezTo>
                    <a:pt x="241" y="158"/>
                    <a:pt x="280" y="181"/>
                    <a:pt x="302" y="145"/>
                  </a:cubicBezTo>
                  <a:cubicBezTo>
                    <a:pt x="302" y="156"/>
                    <a:pt x="302" y="156"/>
                    <a:pt x="302" y="156"/>
                  </a:cubicBezTo>
                  <a:cubicBezTo>
                    <a:pt x="281" y="179"/>
                    <a:pt x="259" y="171"/>
                    <a:pt x="242" y="164"/>
                  </a:cubicBezTo>
                  <a:cubicBezTo>
                    <a:pt x="243" y="173"/>
                    <a:pt x="243" y="173"/>
                    <a:pt x="243" y="173"/>
                  </a:cubicBezTo>
                  <a:cubicBezTo>
                    <a:pt x="253" y="192"/>
                    <a:pt x="291" y="199"/>
                    <a:pt x="303" y="170"/>
                  </a:cubicBezTo>
                  <a:cubicBezTo>
                    <a:pt x="303" y="181"/>
                    <a:pt x="303" y="181"/>
                    <a:pt x="303" y="181"/>
                  </a:cubicBezTo>
                  <a:cubicBezTo>
                    <a:pt x="298" y="193"/>
                    <a:pt x="276" y="199"/>
                    <a:pt x="260" y="195"/>
                  </a:cubicBezTo>
                  <a:cubicBezTo>
                    <a:pt x="261" y="207"/>
                    <a:pt x="285" y="221"/>
                    <a:pt x="303" y="198"/>
                  </a:cubicBezTo>
                  <a:cubicBezTo>
                    <a:pt x="304" y="210"/>
                    <a:pt x="304" y="210"/>
                    <a:pt x="304" y="210"/>
                  </a:cubicBezTo>
                  <a:cubicBezTo>
                    <a:pt x="295" y="214"/>
                    <a:pt x="284" y="217"/>
                    <a:pt x="274" y="221"/>
                  </a:cubicBezTo>
                  <a:cubicBezTo>
                    <a:pt x="277" y="234"/>
                    <a:pt x="288" y="236"/>
                    <a:pt x="303" y="219"/>
                  </a:cubicBezTo>
                  <a:cubicBezTo>
                    <a:pt x="303" y="221"/>
                    <a:pt x="303" y="224"/>
                    <a:pt x="303" y="226"/>
                  </a:cubicBezTo>
                  <a:cubicBezTo>
                    <a:pt x="298" y="232"/>
                    <a:pt x="290" y="236"/>
                    <a:pt x="285" y="241"/>
                  </a:cubicBezTo>
                  <a:cubicBezTo>
                    <a:pt x="282" y="248"/>
                    <a:pt x="288" y="250"/>
                    <a:pt x="300" y="243"/>
                  </a:cubicBezTo>
                  <a:cubicBezTo>
                    <a:pt x="299" y="246"/>
                    <a:pt x="302" y="246"/>
                    <a:pt x="301" y="247"/>
                  </a:cubicBezTo>
                  <a:cubicBezTo>
                    <a:pt x="297" y="252"/>
                    <a:pt x="290" y="253"/>
                    <a:pt x="286" y="258"/>
                  </a:cubicBezTo>
                  <a:cubicBezTo>
                    <a:pt x="266" y="219"/>
                    <a:pt x="254" y="194"/>
                    <a:pt x="226" y="168"/>
                  </a:cubicBezTo>
                  <a:cubicBezTo>
                    <a:pt x="220" y="169"/>
                    <a:pt x="213" y="169"/>
                    <a:pt x="207" y="169"/>
                  </a:cubicBezTo>
                  <a:cubicBezTo>
                    <a:pt x="184" y="193"/>
                    <a:pt x="161" y="220"/>
                    <a:pt x="151" y="257"/>
                  </a:cubicBezTo>
                  <a:cubicBezTo>
                    <a:pt x="145" y="254"/>
                    <a:pt x="143" y="254"/>
                    <a:pt x="134" y="247"/>
                  </a:cubicBezTo>
                  <a:cubicBezTo>
                    <a:pt x="135" y="246"/>
                    <a:pt x="132" y="242"/>
                    <a:pt x="134" y="243"/>
                  </a:cubicBezTo>
                  <a:cubicBezTo>
                    <a:pt x="138" y="244"/>
                    <a:pt x="143" y="249"/>
                    <a:pt x="146" y="250"/>
                  </a:cubicBezTo>
                  <a:cubicBezTo>
                    <a:pt x="149" y="250"/>
                    <a:pt x="147" y="242"/>
                    <a:pt x="149" y="242"/>
                  </a:cubicBezTo>
                  <a:cubicBezTo>
                    <a:pt x="141" y="234"/>
                    <a:pt x="134" y="231"/>
                    <a:pt x="129" y="226"/>
                  </a:cubicBezTo>
                  <a:cubicBezTo>
                    <a:pt x="129" y="218"/>
                    <a:pt x="129" y="218"/>
                    <a:pt x="129" y="218"/>
                  </a:cubicBezTo>
                  <a:cubicBezTo>
                    <a:pt x="136" y="226"/>
                    <a:pt x="143" y="233"/>
                    <a:pt x="153" y="234"/>
                  </a:cubicBezTo>
                  <a:cubicBezTo>
                    <a:pt x="154" y="226"/>
                    <a:pt x="158" y="222"/>
                    <a:pt x="160" y="218"/>
                  </a:cubicBezTo>
                  <a:cubicBezTo>
                    <a:pt x="142" y="220"/>
                    <a:pt x="134" y="214"/>
                    <a:pt x="128" y="206"/>
                  </a:cubicBezTo>
                  <a:cubicBezTo>
                    <a:pt x="128" y="197"/>
                    <a:pt x="128" y="197"/>
                    <a:pt x="128" y="197"/>
                  </a:cubicBezTo>
                  <a:cubicBezTo>
                    <a:pt x="139" y="210"/>
                    <a:pt x="144" y="215"/>
                    <a:pt x="166" y="207"/>
                  </a:cubicBezTo>
                  <a:cubicBezTo>
                    <a:pt x="167" y="205"/>
                    <a:pt x="175" y="195"/>
                    <a:pt x="175" y="192"/>
                  </a:cubicBezTo>
                  <a:cubicBezTo>
                    <a:pt x="144" y="202"/>
                    <a:pt x="137" y="188"/>
                    <a:pt x="128" y="180"/>
                  </a:cubicBezTo>
                  <a:cubicBezTo>
                    <a:pt x="128" y="170"/>
                    <a:pt x="128" y="170"/>
                    <a:pt x="128" y="170"/>
                  </a:cubicBezTo>
                  <a:cubicBezTo>
                    <a:pt x="136" y="181"/>
                    <a:pt x="157" y="203"/>
                    <a:pt x="187" y="174"/>
                  </a:cubicBezTo>
                  <a:cubicBezTo>
                    <a:pt x="187" y="172"/>
                    <a:pt x="187" y="167"/>
                    <a:pt x="187" y="165"/>
                  </a:cubicBezTo>
                  <a:cubicBezTo>
                    <a:pt x="166" y="174"/>
                    <a:pt x="144" y="176"/>
                    <a:pt x="127" y="155"/>
                  </a:cubicBezTo>
                  <a:cubicBezTo>
                    <a:pt x="127" y="146"/>
                    <a:pt x="127" y="146"/>
                    <a:pt x="127" y="146"/>
                  </a:cubicBezTo>
                  <a:cubicBezTo>
                    <a:pt x="156" y="180"/>
                    <a:pt x="183" y="161"/>
                    <a:pt x="206" y="147"/>
                  </a:cubicBezTo>
                  <a:cubicBezTo>
                    <a:pt x="205" y="145"/>
                    <a:pt x="206" y="141"/>
                    <a:pt x="205" y="138"/>
                  </a:cubicBezTo>
                  <a:cubicBezTo>
                    <a:pt x="173" y="153"/>
                    <a:pt x="148" y="144"/>
                    <a:pt x="130" y="133"/>
                  </a:cubicBezTo>
                  <a:cubicBezTo>
                    <a:pt x="129" y="122"/>
                    <a:pt x="129" y="122"/>
                    <a:pt x="129" y="122"/>
                  </a:cubicBezTo>
                  <a:cubicBezTo>
                    <a:pt x="149" y="141"/>
                    <a:pt x="178" y="142"/>
                    <a:pt x="206" y="128"/>
                  </a:cubicBezTo>
                  <a:cubicBezTo>
                    <a:pt x="205" y="125"/>
                    <a:pt x="206" y="121"/>
                    <a:pt x="205" y="118"/>
                  </a:cubicBezTo>
                  <a:cubicBezTo>
                    <a:pt x="170" y="127"/>
                    <a:pt x="148" y="119"/>
                    <a:pt x="135" y="105"/>
                  </a:cubicBezTo>
                  <a:cubicBezTo>
                    <a:pt x="135" y="95"/>
                    <a:pt x="135" y="95"/>
                    <a:pt x="135" y="95"/>
                  </a:cubicBezTo>
                  <a:cubicBezTo>
                    <a:pt x="151" y="117"/>
                    <a:pt x="178" y="117"/>
                    <a:pt x="205" y="110"/>
                  </a:cubicBezTo>
                  <a:cubicBezTo>
                    <a:pt x="205" y="106"/>
                    <a:pt x="205" y="102"/>
                    <a:pt x="205" y="99"/>
                  </a:cubicBezTo>
                  <a:cubicBezTo>
                    <a:pt x="177" y="102"/>
                    <a:pt x="153" y="96"/>
                    <a:pt x="146" y="81"/>
                  </a:cubicBezTo>
                  <a:cubicBezTo>
                    <a:pt x="143" y="68"/>
                    <a:pt x="146" y="55"/>
                    <a:pt x="154" y="60"/>
                  </a:cubicBezTo>
                  <a:cubicBezTo>
                    <a:pt x="143" y="80"/>
                    <a:pt x="161" y="98"/>
                    <a:pt x="205" y="92"/>
                  </a:cubicBezTo>
                  <a:cubicBezTo>
                    <a:pt x="204" y="90"/>
                    <a:pt x="204" y="81"/>
                    <a:pt x="204" y="79"/>
                  </a:cubicBezTo>
                  <a:cubicBezTo>
                    <a:pt x="185" y="72"/>
                    <a:pt x="161" y="67"/>
                    <a:pt x="165" y="53"/>
                  </a:cubicBezTo>
                  <a:cubicBezTo>
                    <a:pt x="173" y="40"/>
                    <a:pt x="183" y="34"/>
                    <a:pt x="198" y="39"/>
                  </a:cubicBezTo>
                  <a:close/>
                  <a:moveTo>
                    <a:pt x="137" y="27"/>
                  </a:moveTo>
                  <a:cubicBezTo>
                    <a:pt x="120" y="27"/>
                    <a:pt x="111" y="39"/>
                    <a:pt x="110" y="62"/>
                  </a:cubicBezTo>
                  <a:cubicBezTo>
                    <a:pt x="109" y="250"/>
                    <a:pt x="109" y="250"/>
                    <a:pt x="109" y="250"/>
                  </a:cubicBezTo>
                  <a:cubicBezTo>
                    <a:pt x="109" y="268"/>
                    <a:pt x="117" y="281"/>
                    <a:pt x="139" y="283"/>
                  </a:cubicBezTo>
                  <a:cubicBezTo>
                    <a:pt x="291" y="282"/>
                    <a:pt x="291" y="282"/>
                    <a:pt x="291" y="282"/>
                  </a:cubicBezTo>
                  <a:cubicBezTo>
                    <a:pt x="309" y="282"/>
                    <a:pt x="317" y="271"/>
                    <a:pt x="315" y="251"/>
                  </a:cubicBezTo>
                  <a:cubicBezTo>
                    <a:pt x="319" y="61"/>
                    <a:pt x="319" y="61"/>
                    <a:pt x="319" y="61"/>
                  </a:cubicBezTo>
                  <a:cubicBezTo>
                    <a:pt x="320" y="33"/>
                    <a:pt x="302" y="25"/>
                    <a:pt x="276" y="26"/>
                  </a:cubicBezTo>
                  <a:cubicBezTo>
                    <a:pt x="137" y="27"/>
                    <a:pt x="137" y="27"/>
                    <a:pt x="137" y="27"/>
                  </a:cubicBezTo>
                  <a:close/>
                  <a:moveTo>
                    <a:pt x="86" y="19"/>
                  </a:moveTo>
                  <a:cubicBezTo>
                    <a:pt x="59" y="26"/>
                    <a:pt x="22" y="76"/>
                    <a:pt x="14" y="148"/>
                  </a:cubicBezTo>
                  <a:cubicBezTo>
                    <a:pt x="0" y="295"/>
                    <a:pt x="0" y="295"/>
                    <a:pt x="0" y="295"/>
                  </a:cubicBezTo>
                  <a:cubicBezTo>
                    <a:pt x="76" y="294"/>
                    <a:pt x="76" y="294"/>
                    <a:pt x="76" y="294"/>
                  </a:cubicBezTo>
                  <a:cubicBezTo>
                    <a:pt x="87" y="140"/>
                    <a:pt x="87" y="140"/>
                    <a:pt x="87" y="140"/>
                  </a:cubicBezTo>
                  <a:cubicBezTo>
                    <a:pt x="92" y="131"/>
                    <a:pt x="96" y="131"/>
                    <a:pt x="99" y="140"/>
                  </a:cubicBezTo>
                  <a:cubicBezTo>
                    <a:pt x="107" y="294"/>
                    <a:pt x="107" y="294"/>
                    <a:pt x="107" y="294"/>
                  </a:cubicBezTo>
                  <a:cubicBezTo>
                    <a:pt x="321" y="299"/>
                    <a:pt x="321" y="299"/>
                    <a:pt x="321" y="299"/>
                  </a:cubicBezTo>
                  <a:cubicBezTo>
                    <a:pt x="328" y="137"/>
                    <a:pt x="328" y="137"/>
                    <a:pt x="328" y="137"/>
                  </a:cubicBezTo>
                  <a:cubicBezTo>
                    <a:pt x="331" y="131"/>
                    <a:pt x="334" y="130"/>
                    <a:pt x="338" y="134"/>
                  </a:cubicBezTo>
                  <a:cubicBezTo>
                    <a:pt x="354" y="295"/>
                    <a:pt x="354" y="295"/>
                    <a:pt x="354" y="295"/>
                  </a:cubicBezTo>
                  <a:cubicBezTo>
                    <a:pt x="423" y="298"/>
                    <a:pt x="423" y="298"/>
                    <a:pt x="423" y="298"/>
                  </a:cubicBezTo>
                  <a:cubicBezTo>
                    <a:pt x="403" y="103"/>
                    <a:pt x="403" y="103"/>
                    <a:pt x="403" y="103"/>
                  </a:cubicBezTo>
                  <a:cubicBezTo>
                    <a:pt x="401" y="65"/>
                    <a:pt x="385" y="42"/>
                    <a:pt x="349" y="26"/>
                  </a:cubicBezTo>
                  <a:cubicBezTo>
                    <a:pt x="349" y="26"/>
                    <a:pt x="285" y="0"/>
                    <a:pt x="214" y="0"/>
                  </a:cubicBezTo>
                  <a:cubicBezTo>
                    <a:pt x="130" y="0"/>
                    <a:pt x="86" y="19"/>
                    <a:pt x="86"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Oval 296"/>
            <p:cNvSpPr>
              <a:spLocks noChangeArrowheads="1"/>
            </p:cNvSpPr>
            <p:nvPr/>
          </p:nvSpPr>
          <p:spPr bwMode="auto">
            <a:xfrm>
              <a:off x="2375040" y="3187289"/>
              <a:ext cx="311153" cy="31115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3" name="组合 52"/>
          <p:cNvGrpSpPr>
            <a:grpSpLocks noChangeAspect="1"/>
          </p:cNvGrpSpPr>
          <p:nvPr/>
        </p:nvGrpSpPr>
        <p:grpSpPr>
          <a:xfrm>
            <a:off x="8471701" y="4527812"/>
            <a:ext cx="396000" cy="396000"/>
            <a:chOff x="5722020" y="3075806"/>
            <a:chExt cx="1188041" cy="1187209"/>
          </a:xfrm>
          <a:solidFill>
            <a:schemeClr val="bg1"/>
          </a:solidFill>
        </p:grpSpPr>
        <p:sp>
          <p:nvSpPr>
            <p:cNvPr id="54" name="Freeform 234"/>
            <p:cNvSpPr/>
            <p:nvPr/>
          </p:nvSpPr>
          <p:spPr bwMode="auto">
            <a:xfrm>
              <a:off x="5722020" y="3075806"/>
              <a:ext cx="1188041" cy="1187209"/>
            </a:xfrm>
            <a:custGeom>
              <a:avLst/>
              <a:gdLst>
                <a:gd name="T0" fmla="*/ 555 w 714"/>
                <a:gd name="T1" fmla="*/ 60 h 713"/>
                <a:gd name="T2" fmla="*/ 357 w 714"/>
                <a:gd name="T3" fmla="*/ 0 h 713"/>
                <a:gd name="T4" fmla="*/ 46 w 714"/>
                <a:gd name="T5" fmla="*/ 181 h 713"/>
                <a:gd name="T6" fmla="*/ 0 w 714"/>
                <a:gd name="T7" fmla="*/ 356 h 713"/>
                <a:gd name="T8" fmla="*/ 44 w 714"/>
                <a:gd name="T9" fmla="*/ 528 h 713"/>
                <a:gd name="T10" fmla="*/ 357 w 714"/>
                <a:gd name="T11" fmla="*/ 713 h 713"/>
                <a:gd name="T12" fmla="*/ 631 w 714"/>
                <a:gd name="T13" fmla="*/ 584 h 713"/>
                <a:gd name="T14" fmla="*/ 714 w 714"/>
                <a:gd name="T15" fmla="*/ 356 h 713"/>
                <a:gd name="T16" fmla="*/ 555 w 714"/>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4" h="713">
                  <a:moveTo>
                    <a:pt x="555" y="60"/>
                  </a:moveTo>
                  <a:cubicBezTo>
                    <a:pt x="498" y="22"/>
                    <a:pt x="430" y="0"/>
                    <a:pt x="357" y="0"/>
                  </a:cubicBezTo>
                  <a:cubicBezTo>
                    <a:pt x="224" y="0"/>
                    <a:pt x="107" y="73"/>
                    <a:pt x="46" y="181"/>
                  </a:cubicBezTo>
                  <a:cubicBezTo>
                    <a:pt x="17" y="233"/>
                    <a:pt x="0" y="293"/>
                    <a:pt x="0" y="356"/>
                  </a:cubicBezTo>
                  <a:cubicBezTo>
                    <a:pt x="0" y="419"/>
                    <a:pt x="16" y="477"/>
                    <a:pt x="44" y="528"/>
                  </a:cubicBezTo>
                  <a:cubicBezTo>
                    <a:pt x="105" y="638"/>
                    <a:pt x="222" y="713"/>
                    <a:pt x="357" y="713"/>
                  </a:cubicBezTo>
                  <a:cubicBezTo>
                    <a:pt x="467" y="713"/>
                    <a:pt x="566" y="663"/>
                    <a:pt x="631" y="584"/>
                  </a:cubicBezTo>
                  <a:cubicBezTo>
                    <a:pt x="683" y="522"/>
                    <a:pt x="714" y="443"/>
                    <a:pt x="714" y="356"/>
                  </a:cubicBezTo>
                  <a:cubicBezTo>
                    <a:pt x="714" y="233"/>
                    <a:pt x="651" y="124"/>
                    <a:pt x="555"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55" name="Freeform 310"/>
            <p:cNvSpPr>
              <a:spLocks noEditPoints="1"/>
            </p:cNvSpPr>
            <p:nvPr/>
          </p:nvSpPr>
          <p:spPr bwMode="auto">
            <a:xfrm>
              <a:off x="5881757" y="3270485"/>
              <a:ext cx="898518" cy="796187"/>
            </a:xfrm>
            <a:custGeom>
              <a:avLst/>
              <a:gdLst>
                <a:gd name="T0" fmla="*/ 257 w 540"/>
                <a:gd name="T1" fmla="*/ 305 h 478"/>
                <a:gd name="T2" fmla="*/ 240 w 540"/>
                <a:gd name="T3" fmla="*/ 257 h 478"/>
                <a:gd name="T4" fmla="*/ 172 w 540"/>
                <a:gd name="T5" fmla="*/ 477 h 478"/>
                <a:gd name="T6" fmla="*/ 0 w 540"/>
                <a:gd name="T7" fmla="*/ 166 h 478"/>
                <a:gd name="T8" fmla="*/ 52 w 540"/>
                <a:gd name="T9" fmla="*/ 146 h 478"/>
                <a:gd name="T10" fmla="*/ 64 w 540"/>
                <a:gd name="T11" fmla="*/ 179 h 478"/>
                <a:gd name="T12" fmla="*/ 142 w 540"/>
                <a:gd name="T13" fmla="*/ 171 h 478"/>
                <a:gd name="T14" fmla="*/ 199 w 540"/>
                <a:gd name="T15" fmla="*/ 166 h 478"/>
                <a:gd name="T16" fmla="*/ 207 w 540"/>
                <a:gd name="T17" fmla="*/ 230 h 478"/>
                <a:gd name="T18" fmla="*/ 216 w 540"/>
                <a:gd name="T19" fmla="*/ 181 h 478"/>
                <a:gd name="T20" fmla="*/ 282 w 540"/>
                <a:gd name="T21" fmla="*/ 170 h 478"/>
                <a:gd name="T22" fmla="*/ 358 w 540"/>
                <a:gd name="T23" fmla="*/ 175 h 478"/>
                <a:gd name="T24" fmla="*/ 374 w 540"/>
                <a:gd name="T25" fmla="*/ 171 h 478"/>
                <a:gd name="T26" fmla="*/ 500 w 540"/>
                <a:gd name="T27" fmla="*/ 188 h 478"/>
                <a:gd name="T28" fmla="*/ 504 w 540"/>
                <a:gd name="T29" fmla="*/ 236 h 478"/>
                <a:gd name="T30" fmla="*/ 506 w 540"/>
                <a:gd name="T31" fmla="*/ 213 h 478"/>
                <a:gd name="T32" fmla="*/ 429 w 540"/>
                <a:gd name="T33" fmla="*/ 173 h 478"/>
                <a:gd name="T34" fmla="*/ 364 w 540"/>
                <a:gd name="T35" fmla="*/ 177 h 478"/>
                <a:gd name="T36" fmla="*/ 362 w 540"/>
                <a:gd name="T37" fmla="*/ 175 h 478"/>
                <a:gd name="T38" fmla="*/ 342 w 540"/>
                <a:gd name="T39" fmla="*/ 166 h 478"/>
                <a:gd name="T40" fmla="*/ 220 w 540"/>
                <a:gd name="T41" fmla="*/ 177 h 478"/>
                <a:gd name="T42" fmla="*/ 207 w 540"/>
                <a:gd name="T43" fmla="*/ 212 h 478"/>
                <a:gd name="T44" fmla="*/ 194 w 540"/>
                <a:gd name="T45" fmla="*/ 180 h 478"/>
                <a:gd name="T46" fmla="*/ 64 w 540"/>
                <a:gd name="T47" fmla="*/ 167 h 478"/>
                <a:gd name="T48" fmla="*/ 54 w 540"/>
                <a:gd name="T49" fmla="*/ 137 h 478"/>
                <a:gd name="T50" fmla="*/ 25 w 540"/>
                <a:gd name="T51" fmla="*/ 80 h 478"/>
                <a:gd name="T52" fmla="*/ 50 w 540"/>
                <a:gd name="T53" fmla="*/ 81 h 478"/>
                <a:gd name="T54" fmla="*/ 53 w 540"/>
                <a:gd name="T55" fmla="*/ 108 h 478"/>
                <a:gd name="T56" fmla="*/ 80 w 540"/>
                <a:gd name="T57" fmla="*/ 85 h 478"/>
                <a:gd name="T58" fmla="*/ 105 w 540"/>
                <a:gd name="T59" fmla="*/ 95 h 478"/>
                <a:gd name="T60" fmla="*/ 124 w 540"/>
                <a:gd name="T61" fmla="*/ 85 h 478"/>
                <a:gd name="T62" fmla="*/ 197 w 540"/>
                <a:gd name="T63" fmla="*/ 80 h 478"/>
                <a:gd name="T64" fmla="*/ 201 w 540"/>
                <a:gd name="T65" fmla="*/ 104 h 478"/>
                <a:gd name="T66" fmla="*/ 238 w 540"/>
                <a:gd name="T67" fmla="*/ 85 h 478"/>
                <a:gd name="T68" fmla="*/ 352 w 540"/>
                <a:gd name="T69" fmla="*/ 82 h 478"/>
                <a:gd name="T70" fmla="*/ 363 w 540"/>
                <a:gd name="T71" fmla="*/ 105 h 478"/>
                <a:gd name="T72" fmla="*/ 394 w 540"/>
                <a:gd name="T73" fmla="*/ 85 h 478"/>
                <a:gd name="T74" fmla="*/ 417 w 540"/>
                <a:gd name="T75" fmla="*/ 84 h 478"/>
                <a:gd name="T76" fmla="*/ 501 w 540"/>
                <a:gd name="T77" fmla="*/ 64 h 478"/>
                <a:gd name="T78" fmla="*/ 510 w 540"/>
                <a:gd name="T79" fmla="*/ 87 h 478"/>
                <a:gd name="T80" fmla="*/ 502 w 540"/>
                <a:gd name="T81" fmla="*/ 61 h 478"/>
                <a:gd name="T82" fmla="*/ 404 w 540"/>
                <a:gd name="T83" fmla="*/ 90 h 478"/>
                <a:gd name="T84" fmla="*/ 379 w 540"/>
                <a:gd name="T85" fmla="*/ 80 h 478"/>
                <a:gd name="T86" fmla="*/ 359 w 540"/>
                <a:gd name="T87" fmla="*/ 66 h 478"/>
                <a:gd name="T88" fmla="*/ 354 w 540"/>
                <a:gd name="T89" fmla="*/ 67 h 478"/>
                <a:gd name="T90" fmla="*/ 253 w 540"/>
                <a:gd name="T91" fmla="*/ 84 h 478"/>
                <a:gd name="T92" fmla="*/ 232 w 540"/>
                <a:gd name="T93" fmla="*/ 81 h 478"/>
                <a:gd name="T94" fmla="*/ 205 w 540"/>
                <a:gd name="T95" fmla="*/ 74 h 478"/>
                <a:gd name="T96" fmla="*/ 126 w 540"/>
                <a:gd name="T97" fmla="*/ 82 h 478"/>
                <a:gd name="T98" fmla="*/ 104 w 540"/>
                <a:gd name="T99" fmla="*/ 93 h 478"/>
                <a:gd name="T100" fmla="*/ 93 w 540"/>
                <a:gd name="T101" fmla="*/ 87 h 478"/>
                <a:gd name="T102" fmla="*/ 59 w 540"/>
                <a:gd name="T103" fmla="*/ 96 h 478"/>
                <a:gd name="T104" fmla="*/ 52 w 540"/>
                <a:gd name="T105" fmla="*/ 66 h 478"/>
                <a:gd name="T106" fmla="*/ 357 w 540"/>
                <a:gd name="T107" fmla="*/ 63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40" h="478">
                  <a:moveTo>
                    <a:pt x="239" y="195"/>
                  </a:moveTo>
                  <a:cubicBezTo>
                    <a:pt x="203" y="99"/>
                    <a:pt x="254" y="48"/>
                    <a:pt x="313" y="26"/>
                  </a:cubicBezTo>
                  <a:cubicBezTo>
                    <a:pt x="378" y="0"/>
                    <a:pt x="476" y="92"/>
                    <a:pt x="540" y="189"/>
                  </a:cubicBezTo>
                  <a:cubicBezTo>
                    <a:pt x="534" y="333"/>
                    <a:pt x="374" y="420"/>
                    <a:pt x="352" y="417"/>
                  </a:cubicBezTo>
                  <a:cubicBezTo>
                    <a:pt x="285" y="447"/>
                    <a:pt x="240" y="377"/>
                    <a:pt x="257" y="305"/>
                  </a:cubicBezTo>
                  <a:cubicBezTo>
                    <a:pt x="250" y="296"/>
                    <a:pt x="228" y="277"/>
                    <a:pt x="228" y="335"/>
                  </a:cubicBezTo>
                  <a:cubicBezTo>
                    <a:pt x="228" y="383"/>
                    <a:pt x="228" y="430"/>
                    <a:pt x="228" y="478"/>
                  </a:cubicBezTo>
                  <a:cubicBezTo>
                    <a:pt x="214" y="478"/>
                    <a:pt x="200" y="478"/>
                    <a:pt x="186" y="478"/>
                  </a:cubicBezTo>
                  <a:cubicBezTo>
                    <a:pt x="186" y="422"/>
                    <a:pt x="186" y="367"/>
                    <a:pt x="186" y="311"/>
                  </a:cubicBezTo>
                  <a:cubicBezTo>
                    <a:pt x="194" y="280"/>
                    <a:pt x="209" y="258"/>
                    <a:pt x="240" y="257"/>
                  </a:cubicBezTo>
                  <a:cubicBezTo>
                    <a:pt x="265" y="257"/>
                    <a:pt x="289" y="257"/>
                    <a:pt x="314" y="257"/>
                  </a:cubicBezTo>
                  <a:cubicBezTo>
                    <a:pt x="314" y="251"/>
                    <a:pt x="314" y="245"/>
                    <a:pt x="314" y="239"/>
                  </a:cubicBezTo>
                  <a:cubicBezTo>
                    <a:pt x="279" y="239"/>
                    <a:pt x="245" y="239"/>
                    <a:pt x="210" y="239"/>
                  </a:cubicBezTo>
                  <a:cubicBezTo>
                    <a:pt x="175" y="250"/>
                    <a:pt x="173" y="277"/>
                    <a:pt x="172" y="305"/>
                  </a:cubicBezTo>
                  <a:cubicBezTo>
                    <a:pt x="172" y="362"/>
                    <a:pt x="172" y="420"/>
                    <a:pt x="172" y="477"/>
                  </a:cubicBezTo>
                  <a:cubicBezTo>
                    <a:pt x="157" y="477"/>
                    <a:pt x="144" y="477"/>
                    <a:pt x="129" y="477"/>
                  </a:cubicBezTo>
                  <a:cubicBezTo>
                    <a:pt x="129" y="419"/>
                    <a:pt x="129" y="361"/>
                    <a:pt x="129" y="303"/>
                  </a:cubicBezTo>
                  <a:cubicBezTo>
                    <a:pt x="145" y="234"/>
                    <a:pt x="183" y="187"/>
                    <a:pt x="239" y="195"/>
                  </a:cubicBezTo>
                  <a:close/>
                  <a:moveTo>
                    <a:pt x="2" y="162"/>
                  </a:moveTo>
                  <a:cubicBezTo>
                    <a:pt x="0" y="166"/>
                    <a:pt x="0" y="166"/>
                    <a:pt x="0" y="166"/>
                  </a:cubicBezTo>
                  <a:cubicBezTo>
                    <a:pt x="10" y="170"/>
                    <a:pt x="12" y="171"/>
                    <a:pt x="24" y="168"/>
                  </a:cubicBezTo>
                  <a:cubicBezTo>
                    <a:pt x="32" y="168"/>
                    <a:pt x="40" y="168"/>
                    <a:pt x="47" y="172"/>
                  </a:cubicBezTo>
                  <a:cubicBezTo>
                    <a:pt x="50" y="174"/>
                    <a:pt x="50" y="174"/>
                    <a:pt x="50" y="174"/>
                  </a:cubicBezTo>
                  <a:cubicBezTo>
                    <a:pt x="50" y="170"/>
                    <a:pt x="50" y="170"/>
                    <a:pt x="50" y="170"/>
                  </a:cubicBezTo>
                  <a:cubicBezTo>
                    <a:pt x="50" y="162"/>
                    <a:pt x="50" y="153"/>
                    <a:pt x="52" y="146"/>
                  </a:cubicBezTo>
                  <a:cubicBezTo>
                    <a:pt x="53" y="155"/>
                    <a:pt x="53" y="165"/>
                    <a:pt x="52" y="175"/>
                  </a:cubicBezTo>
                  <a:cubicBezTo>
                    <a:pt x="52" y="180"/>
                    <a:pt x="50" y="211"/>
                    <a:pt x="55" y="212"/>
                  </a:cubicBezTo>
                  <a:cubicBezTo>
                    <a:pt x="58" y="212"/>
                    <a:pt x="60" y="208"/>
                    <a:pt x="61" y="202"/>
                  </a:cubicBezTo>
                  <a:cubicBezTo>
                    <a:pt x="62" y="196"/>
                    <a:pt x="63" y="187"/>
                    <a:pt x="64" y="179"/>
                  </a:cubicBezTo>
                  <a:cubicBezTo>
                    <a:pt x="64" y="179"/>
                    <a:pt x="64" y="179"/>
                    <a:pt x="64" y="179"/>
                  </a:cubicBezTo>
                  <a:cubicBezTo>
                    <a:pt x="64" y="175"/>
                    <a:pt x="65" y="172"/>
                    <a:pt x="67" y="170"/>
                  </a:cubicBezTo>
                  <a:cubicBezTo>
                    <a:pt x="69" y="169"/>
                    <a:pt x="73" y="168"/>
                    <a:pt x="78" y="168"/>
                  </a:cubicBezTo>
                  <a:cubicBezTo>
                    <a:pt x="85" y="166"/>
                    <a:pt x="95" y="155"/>
                    <a:pt x="102" y="160"/>
                  </a:cubicBezTo>
                  <a:cubicBezTo>
                    <a:pt x="104" y="158"/>
                    <a:pt x="117" y="156"/>
                    <a:pt x="121" y="160"/>
                  </a:cubicBezTo>
                  <a:cubicBezTo>
                    <a:pt x="128" y="162"/>
                    <a:pt x="135" y="166"/>
                    <a:pt x="142" y="171"/>
                  </a:cubicBezTo>
                  <a:cubicBezTo>
                    <a:pt x="142" y="171"/>
                    <a:pt x="142" y="171"/>
                    <a:pt x="142" y="171"/>
                  </a:cubicBezTo>
                  <a:cubicBezTo>
                    <a:pt x="159" y="183"/>
                    <a:pt x="176" y="187"/>
                    <a:pt x="195" y="184"/>
                  </a:cubicBezTo>
                  <a:cubicBezTo>
                    <a:pt x="196" y="184"/>
                    <a:pt x="196" y="184"/>
                    <a:pt x="196" y="184"/>
                  </a:cubicBezTo>
                  <a:cubicBezTo>
                    <a:pt x="197" y="183"/>
                    <a:pt x="197" y="183"/>
                    <a:pt x="197" y="183"/>
                  </a:cubicBezTo>
                  <a:cubicBezTo>
                    <a:pt x="199" y="180"/>
                    <a:pt x="199" y="173"/>
                    <a:pt x="199" y="166"/>
                  </a:cubicBezTo>
                  <a:cubicBezTo>
                    <a:pt x="199" y="160"/>
                    <a:pt x="200" y="153"/>
                    <a:pt x="201" y="150"/>
                  </a:cubicBezTo>
                  <a:cubicBezTo>
                    <a:pt x="203" y="156"/>
                    <a:pt x="203" y="165"/>
                    <a:pt x="203" y="175"/>
                  </a:cubicBezTo>
                  <a:cubicBezTo>
                    <a:pt x="204" y="181"/>
                    <a:pt x="196" y="234"/>
                    <a:pt x="204" y="233"/>
                  </a:cubicBezTo>
                  <a:cubicBezTo>
                    <a:pt x="204" y="233"/>
                    <a:pt x="204" y="233"/>
                    <a:pt x="204" y="233"/>
                  </a:cubicBezTo>
                  <a:cubicBezTo>
                    <a:pt x="205" y="233"/>
                    <a:pt x="206" y="232"/>
                    <a:pt x="207" y="230"/>
                  </a:cubicBezTo>
                  <a:cubicBezTo>
                    <a:pt x="208" y="228"/>
                    <a:pt x="210" y="222"/>
                    <a:pt x="211" y="213"/>
                  </a:cubicBezTo>
                  <a:cubicBezTo>
                    <a:pt x="213" y="208"/>
                    <a:pt x="213" y="201"/>
                    <a:pt x="213" y="195"/>
                  </a:cubicBezTo>
                  <a:cubicBezTo>
                    <a:pt x="213" y="189"/>
                    <a:pt x="213" y="184"/>
                    <a:pt x="214" y="182"/>
                  </a:cubicBezTo>
                  <a:cubicBezTo>
                    <a:pt x="214" y="181"/>
                    <a:pt x="214" y="181"/>
                    <a:pt x="215" y="181"/>
                  </a:cubicBezTo>
                  <a:cubicBezTo>
                    <a:pt x="216" y="181"/>
                    <a:pt x="216" y="181"/>
                    <a:pt x="216" y="181"/>
                  </a:cubicBezTo>
                  <a:cubicBezTo>
                    <a:pt x="217" y="181"/>
                    <a:pt x="218" y="181"/>
                    <a:pt x="220" y="181"/>
                  </a:cubicBezTo>
                  <a:cubicBezTo>
                    <a:pt x="224" y="182"/>
                    <a:pt x="228" y="182"/>
                    <a:pt x="234" y="178"/>
                  </a:cubicBezTo>
                  <a:cubicBezTo>
                    <a:pt x="235" y="177"/>
                    <a:pt x="235" y="177"/>
                    <a:pt x="235" y="177"/>
                  </a:cubicBezTo>
                  <a:cubicBezTo>
                    <a:pt x="239" y="172"/>
                    <a:pt x="249" y="172"/>
                    <a:pt x="261" y="172"/>
                  </a:cubicBezTo>
                  <a:cubicBezTo>
                    <a:pt x="263" y="173"/>
                    <a:pt x="282" y="172"/>
                    <a:pt x="282" y="170"/>
                  </a:cubicBezTo>
                  <a:cubicBezTo>
                    <a:pt x="304" y="169"/>
                    <a:pt x="320" y="170"/>
                    <a:pt x="341" y="170"/>
                  </a:cubicBezTo>
                  <a:cubicBezTo>
                    <a:pt x="341" y="170"/>
                    <a:pt x="341" y="170"/>
                    <a:pt x="341" y="170"/>
                  </a:cubicBezTo>
                  <a:cubicBezTo>
                    <a:pt x="344" y="171"/>
                    <a:pt x="348" y="171"/>
                    <a:pt x="351" y="171"/>
                  </a:cubicBezTo>
                  <a:cubicBezTo>
                    <a:pt x="356" y="168"/>
                    <a:pt x="357" y="156"/>
                    <a:pt x="358" y="143"/>
                  </a:cubicBezTo>
                  <a:cubicBezTo>
                    <a:pt x="358" y="150"/>
                    <a:pt x="358" y="160"/>
                    <a:pt x="358" y="175"/>
                  </a:cubicBezTo>
                  <a:cubicBezTo>
                    <a:pt x="358" y="175"/>
                    <a:pt x="358" y="175"/>
                    <a:pt x="358" y="175"/>
                  </a:cubicBezTo>
                  <a:cubicBezTo>
                    <a:pt x="358" y="179"/>
                    <a:pt x="354" y="217"/>
                    <a:pt x="362" y="213"/>
                  </a:cubicBezTo>
                  <a:cubicBezTo>
                    <a:pt x="365" y="210"/>
                    <a:pt x="366" y="202"/>
                    <a:pt x="367" y="198"/>
                  </a:cubicBezTo>
                  <a:cubicBezTo>
                    <a:pt x="367" y="193"/>
                    <a:pt x="368" y="188"/>
                    <a:pt x="369" y="178"/>
                  </a:cubicBezTo>
                  <a:cubicBezTo>
                    <a:pt x="369" y="172"/>
                    <a:pt x="371" y="170"/>
                    <a:pt x="374" y="171"/>
                  </a:cubicBezTo>
                  <a:cubicBezTo>
                    <a:pt x="377" y="171"/>
                    <a:pt x="380" y="173"/>
                    <a:pt x="383" y="175"/>
                  </a:cubicBezTo>
                  <a:cubicBezTo>
                    <a:pt x="389" y="179"/>
                    <a:pt x="401" y="178"/>
                    <a:pt x="408" y="178"/>
                  </a:cubicBezTo>
                  <a:cubicBezTo>
                    <a:pt x="415" y="178"/>
                    <a:pt x="422" y="178"/>
                    <a:pt x="429" y="177"/>
                  </a:cubicBezTo>
                  <a:cubicBezTo>
                    <a:pt x="429" y="177"/>
                    <a:pt x="465" y="179"/>
                    <a:pt x="468" y="179"/>
                  </a:cubicBezTo>
                  <a:cubicBezTo>
                    <a:pt x="479" y="181"/>
                    <a:pt x="490" y="183"/>
                    <a:pt x="500" y="188"/>
                  </a:cubicBezTo>
                  <a:cubicBezTo>
                    <a:pt x="501" y="181"/>
                    <a:pt x="502" y="174"/>
                    <a:pt x="503" y="166"/>
                  </a:cubicBezTo>
                  <a:cubicBezTo>
                    <a:pt x="503" y="171"/>
                    <a:pt x="503" y="175"/>
                    <a:pt x="503" y="179"/>
                  </a:cubicBezTo>
                  <a:cubicBezTo>
                    <a:pt x="503" y="191"/>
                    <a:pt x="502" y="203"/>
                    <a:pt x="502" y="213"/>
                  </a:cubicBezTo>
                  <a:cubicBezTo>
                    <a:pt x="502" y="213"/>
                    <a:pt x="502" y="213"/>
                    <a:pt x="502" y="213"/>
                  </a:cubicBezTo>
                  <a:cubicBezTo>
                    <a:pt x="502" y="221"/>
                    <a:pt x="501" y="229"/>
                    <a:pt x="504" y="236"/>
                  </a:cubicBezTo>
                  <a:cubicBezTo>
                    <a:pt x="508" y="235"/>
                    <a:pt x="508" y="235"/>
                    <a:pt x="508" y="235"/>
                  </a:cubicBezTo>
                  <a:cubicBezTo>
                    <a:pt x="505" y="228"/>
                    <a:pt x="506" y="220"/>
                    <a:pt x="506" y="213"/>
                  </a:cubicBezTo>
                  <a:cubicBezTo>
                    <a:pt x="506" y="213"/>
                    <a:pt x="506" y="213"/>
                    <a:pt x="506" y="213"/>
                  </a:cubicBezTo>
                  <a:cubicBezTo>
                    <a:pt x="506" y="213"/>
                    <a:pt x="506" y="213"/>
                    <a:pt x="506" y="213"/>
                  </a:cubicBezTo>
                  <a:cubicBezTo>
                    <a:pt x="506" y="213"/>
                    <a:pt x="506" y="213"/>
                    <a:pt x="506" y="213"/>
                  </a:cubicBezTo>
                  <a:cubicBezTo>
                    <a:pt x="507" y="203"/>
                    <a:pt x="507" y="191"/>
                    <a:pt x="507" y="179"/>
                  </a:cubicBezTo>
                  <a:cubicBezTo>
                    <a:pt x="507" y="169"/>
                    <a:pt x="507" y="159"/>
                    <a:pt x="506" y="150"/>
                  </a:cubicBezTo>
                  <a:cubicBezTo>
                    <a:pt x="499" y="156"/>
                    <a:pt x="498" y="174"/>
                    <a:pt x="496" y="182"/>
                  </a:cubicBezTo>
                  <a:cubicBezTo>
                    <a:pt x="488" y="179"/>
                    <a:pt x="479" y="177"/>
                    <a:pt x="469" y="175"/>
                  </a:cubicBezTo>
                  <a:cubicBezTo>
                    <a:pt x="457" y="173"/>
                    <a:pt x="443" y="173"/>
                    <a:pt x="429" y="173"/>
                  </a:cubicBezTo>
                  <a:cubicBezTo>
                    <a:pt x="422" y="174"/>
                    <a:pt x="415" y="174"/>
                    <a:pt x="408" y="174"/>
                  </a:cubicBezTo>
                  <a:cubicBezTo>
                    <a:pt x="403" y="174"/>
                    <a:pt x="389" y="175"/>
                    <a:pt x="385" y="172"/>
                  </a:cubicBezTo>
                  <a:cubicBezTo>
                    <a:pt x="382" y="170"/>
                    <a:pt x="378" y="167"/>
                    <a:pt x="375" y="167"/>
                  </a:cubicBezTo>
                  <a:cubicBezTo>
                    <a:pt x="370" y="166"/>
                    <a:pt x="366" y="168"/>
                    <a:pt x="364" y="177"/>
                  </a:cubicBezTo>
                  <a:cubicBezTo>
                    <a:pt x="364" y="177"/>
                    <a:pt x="364" y="177"/>
                    <a:pt x="364" y="177"/>
                  </a:cubicBezTo>
                  <a:cubicBezTo>
                    <a:pt x="364" y="187"/>
                    <a:pt x="363" y="193"/>
                    <a:pt x="362" y="197"/>
                  </a:cubicBezTo>
                  <a:cubicBezTo>
                    <a:pt x="362" y="200"/>
                    <a:pt x="362" y="202"/>
                    <a:pt x="361" y="204"/>
                  </a:cubicBezTo>
                  <a:cubicBezTo>
                    <a:pt x="361" y="202"/>
                    <a:pt x="361" y="198"/>
                    <a:pt x="361" y="195"/>
                  </a:cubicBezTo>
                  <a:cubicBezTo>
                    <a:pt x="362" y="189"/>
                    <a:pt x="362" y="182"/>
                    <a:pt x="362" y="175"/>
                  </a:cubicBezTo>
                  <a:cubicBezTo>
                    <a:pt x="362" y="175"/>
                    <a:pt x="362" y="175"/>
                    <a:pt x="362" y="175"/>
                  </a:cubicBezTo>
                  <a:cubicBezTo>
                    <a:pt x="362" y="134"/>
                    <a:pt x="361" y="125"/>
                    <a:pt x="359" y="125"/>
                  </a:cubicBezTo>
                  <a:cubicBezTo>
                    <a:pt x="352" y="125"/>
                    <a:pt x="355" y="161"/>
                    <a:pt x="349" y="167"/>
                  </a:cubicBezTo>
                  <a:cubicBezTo>
                    <a:pt x="347" y="167"/>
                    <a:pt x="344" y="167"/>
                    <a:pt x="342" y="166"/>
                  </a:cubicBezTo>
                  <a:cubicBezTo>
                    <a:pt x="342" y="166"/>
                    <a:pt x="342" y="166"/>
                    <a:pt x="342" y="166"/>
                  </a:cubicBezTo>
                  <a:cubicBezTo>
                    <a:pt x="342" y="166"/>
                    <a:pt x="342" y="166"/>
                    <a:pt x="342" y="166"/>
                  </a:cubicBezTo>
                  <a:cubicBezTo>
                    <a:pt x="342" y="166"/>
                    <a:pt x="342" y="166"/>
                    <a:pt x="342" y="166"/>
                  </a:cubicBezTo>
                  <a:cubicBezTo>
                    <a:pt x="316" y="165"/>
                    <a:pt x="313" y="163"/>
                    <a:pt x="282" y="166"/>
                  </a:cubicBezTo>
                  <a:cubicBezTo>
                    <a:pt x="281" y="168"/>
                    <a:pt x="262" y="169"/>
                    <a:pt x="261" y="168"/>
                  </a:cubicBezTo>
                  <a:cubicBezTo>
                    <a:pt x="249" y="168"/>
                    <a:pt x="237" y="168"/>
                    <a:pt x="232" y="174"/>
                  </a:cubicBezTo>
                  <a:cubicBezTo>
                    <a:pt x="227" y="178"/>
                    <a:pt x="224" y="178"/>
                    <a:pt x="220" y="177"/>
                  </a:cubicBezTo>
                  <a:cubicBezTo>
                    <a:pt x="219" y="177"/>
                    <a:pt x="217" y="177"/>
                    <a:pt x="216" y="177"/>
                  </a:cubicBezTo>
                  <a:cubicBezTo>
                    <a:pt x="213" y="176"/>
                    <a:pt x="211" y="178"/>
                    <a:pt x="210" y="181"/>
                  </a:cubicBezTo>
                  <a:cubicBezTo>
                    <a:pt x="209" y="184"/>
                    <a:pt x="209" y="189"/>
                    <a:pt x="209" y="195"/>
                  </a:cubicBezTo>
                  <a:cubicBezTo>
                    <a:pt x="209" y="201"/>
                    <a:pt x="209" y="208"/>
                    <a:pt x="208" y="212"/>
                  </a:cubicBezTo>
                  <a:cubicBezTo>
                    <a:pt x="207" y="212"/>
                    <a:pt x="207" y="212"/>
                    <a:pt x="207" y="212"/>
                  </a:cubicBezTo>
                  <a:cubicBezTo>
                    <a:pt x="206" y="219"/>
                    <a:pt x="205" y="223"/>
                    <a:pt x="204" y="226"/>
                  </a:cubicBezTo>
                  <a:cubicBezTo>
                    <a:pt x="203" y="210"/>
                    <a:pt x="207" y="192"/>
                    <a:pt x="207" y="175"/>
                  </a:cubicBezTo>
                  <a:cubicBezTo>
                    <a:pt x="207" y="165"/>
                    <a:pt x="207" y="153"/>
                    <a:pt x="202" y="142"/>
                  </a:cubicBezTo>
                  <a:cubicBezTo>
                    <a:pt x="196" y="146"/>
                    <a:pt x="196" y="158"/>
                    <a:pt x="195" y="166"/>
                  </a:cubicBezTo>
                  <a:cubicBezTo>
                    <a:pt x="195" y="171"/>
                    <a:pt x="195" y="177"/>
                    <a:pt x="194" y="180"/>
                  </a:cubicBezTo>
                  <a:cubicBezTo>
                    <a:pt x="176" y="183"/>
                    <a:pt x="160" y="179"/>
                    <a:pt x="144" y="168"/>
                  </a:cubicBezTo>
                  <a:cubicBezTo>
                    <a:pt x="137" y="163"/>
                    <a:pt x="130" y="158"/>
                    <a:pt x="122" y="156"/>
                  </a:cubicBezTo>
                  <a:cubicBezTo>
                    <a:pt x="114" y="152"/>
                    <a:pt x="108" y="153"/>
                    <a:pt x="103" y="156"/>
                  </a:cubicBezTo>
                  <a:cubicBezTo>
                    <a:pt x="95" y="152"/>
                    <a:pt x="84" y="159"/>
                    <a:pt x="78" y="164"/>
                  </a:cubicBezTo>
                  <a:cubicBezTo>
                    <a:pt x="72" y="164"/>
                    <a:pt x="67" y="165"/>
                    <a:pt x="64" y="167"/>
                  </a:cubicBezTo>
                  <a:cubicBezTo>
                    <a:pt x="61" y="170"/>
                    <a:pt x="60" y="173"/>
                    <a:pt x="60" y="179"/>
                  </a:cubicBezTo>
                  <a:cubicBezTo>
                    <a:pt x="59" y="187"/>
                    <a:pt x="58" y="195"/>
                    <a:pt x="57" y="201"/>
                  </a:cubicBezTo>
                  <a:cubicBezTo>
                    <a:pt x="57" y="202"/>
                    <a:pt x="57" y="203"/>
                    <a:pt x="56" y="203"/>
                  </a:cubicBezTo>
                  <a:cubicBezTo>
                    <a:pt x="56" y="194"/>
                    <a:pt x="56" y="185"/>
                    <a:pt x="56" y="175"/>
                  </a:cubicBezTo>
                  <a:cubicBezTo>
                    <a:pt x="57" y="161"/>
                    <a:pt x="57" y="148"/>
                    <a:pt x="54" y="137"/>
                  </a:cubicBezTo>
                  <a:cubicBezTo>
                    <a:pt x="50" y="138"/>
                    <a:pt x="51" y="140"/>
                    <a:pt x="48" y="146"/>
                  </a:cubicBezTo>
                  <a:cubicBezTo>
                    <a:pt x="47" y="151"/>
                    <a:pt x="46" y="158"/>
                    <a:pt x="46" y="167"/>
                  </a:cubicBezTo>
                  <a:cubicBezTo>
                    <a:pt x="39" y="164"/>
                    <a:pt x="32" y="164"/>
                    <a:pt x="24" y="164"/>
                  </a:cubicBezTo>
                  <a:cubicBezTo>
                    <a:pt x="13" y="165"/>
                    <a:pt x="12" y="166"/>
                    <a:pt x="2" y="162"/>
                  </a:cubicBezTo>
                  <a:close/>
                  <a:moveTo>
                    <a:pt x="25" y="80"/>
                  </a:moveTo>
                  <a:cubicBezTo>
                    <a:pt x="23" y="83"/>
                    <a:pt x="23" y="83"/>
                    <a:pt x="23" y="83"/>
                  </a:cubicBezTo>
                  <a:cubicBezTo>
                    <a:pt x="27" y="85"/>
                    <a:pt x="31" y="86"/>
                    <a:pt x="36" y="86"/>
                  </a:cubicBezTo>
                  <a:cubicBezTo>
                    <a:pt x="40" y="86"/>
                    <a:pt x="45" y="85"/>
                    <a:pt x="49" y="83"/>
                  </a:cubicBezTo>
                  <a:cubicBezTo>
                    <a:pt x="50" y="82"/>
                    <a:pt x="50" y="82"/>
                    <a:pt x="50" y="82"/>
                  </a:cubicBezTo>
                  <a:cubicBezTo>
                    <a:pt x="50" y="81"/>
                    <a:pt x="50" y="81"/>
                    <a:pt x="50" y="81"/>
                  </a:cubicBezTo>
                  <a:cubicBezTo>
                    <a:pt x="52" y="73"/>
                    <a:pt x="51" y="69"/>
                    <a:pt x="51" y="69"/>
                  </a:cubicBezTo>
                  <a:cubicBezTo>
                    <a:pt x="51" y="69"/>
                    <a:pt x="51" y="69"/>
                    <a:pt x="51" y="69"/>
                  </a:cubicBezTo>
                  <a:cubicBezTo>
                    <a:pt x="52" y="70"/>
                    <a:pt x="51" y="71"/>
                    <a:pt x="52" y="74"/>
                  </a:cubicBezTo>
                  <a:cubicBezTo>
                    <a:pt x="52" y="76"/>
                    <a:pt x="53" y="78"/>
                    <a:pt x="53" y="81"/>
                  </a:cubicBezTo>
                  <a:cubicBezTo>
                    <a:pt x="52" y="98"/>
                    <a:pt x="52" y="106"/>
                    <a:pt x="53" y="108"/>
                  </a:cubicBezTo>
                  <a:cubicBezTo>
                    <a:pt x="56" y="113"/>
                    <a:pt x="59" y="108"/>
                    <a:pt x="62" y="97"/>
                  </a:cubicBezTo>
                  <a:cubicBezTo>
                    <a:pt x="62" y="97"/>
                    <a:pt x="62" y="97"/>
                    <a:pt x="62" y="97"/>
                  </a:cubicBezTo>
                  <a:cubicBezTo>
                    <a:pt x="63" y="91"/>
                    <a:pt x="65" y="88"/>
                    <a:pt x="67" y="87"/>
                  </a:cubicBezTo>
                  <a:cubicBezTo>
                    <a:pt x="70" y="85"/>
                    <a:pt x="73" y="84"/>
                    <a:pt x="77" y="84"/>
                  </a:cubicBezTo>
                  <a:cubicBezTo>
                    <a:pt x="79" y="85"/>
                    <a:pt x="79" y="85"/>
                    <a:pt x="80" y="85"/>
                  </a:cubicBezTo>
                  <a:cubicBezTo>
                    <a:pt x="82" y="86"/>
                    <a:pt x="84" y="87"/>
                    <a:pt x="91" y="90"/>
                  </a:cubicBezTo>
                  <a:cubicBezTo>
                    <a:pt x="93" y="93"/>
                    <a:pt x="95" y="95"/>
                    <a:pt x="97" y="96"/>
                  </a:cubicBezTo>
                  <a:cubicBezTo>
                    <a:pt x="99" y="96"/>
                    <a:pt x="100" y="97"/>
                    <a:pt x="102" y="97"/>
                  </a:cubicBezTo>
                  <a:cubicBezTo>
                    <a:pt x="103" y="96"/>
                    <a:pt x="104" y="96"/>
                    <a:pt x="105" y="95"/>
                  </a:cubicBezTo>
                  <a:cubicBezTo>
                    <a:pt x="105" y="95"/>
                    <a:pt x="105" y="95"/>
                    <a:pt x="105" y="95"/>
                  </a:cubicBezTo>
                  <a:cubicBezTo>
                    <a:pt x="107" y="94"/>
                    <a:pt x="109" y="93"/>
                    <a:pt x="109" y="91"/>
                  </a:cubicBezTo>
                  <a:cubicBezTo>
                    <a:pt x="109" y="90"/>
                    <a:pt x="109" y="90"/>
                    <a:pt x="109" y="90"/>
                  </a:cubicBezTo>
                  <a:cubicBezTo>
                    <a:pt x="109" y="86"/>
                    <a:pt x="113" y="85"/>
                    <a:pt x="117" y="85"/>
                  </a:cubicBezTo>
                  <a:cubicBezTo>
                    <a:pt x="119" y="85"/>
                    <a:pt x="122" y="85"/>
                    <a:pt x="124" y="85"/>
                  </a:cubicBezTo>
                  <a:cubicBezTo>
                    <a:pt x="124" y="85"/>
                    <a:pt x="124" y="85"/>
                    <a:pt x="124" y="85"/>
                  </a:cubicBezTo>
                  <a:cubicBezTo>
                    <a:pt x="124" y="85"/>
                    <a:pt x="124" y="85"/>
                    <a:pt x="124" y="85"/>
                  </a:cubicBezTo>
                  <a:cubicBezTo>
                    <a:pt x="124" y="85"/>
                    <a:pt x="124" y="85"/>
                    <a:pt x="124" y="85"/>
                  </a:cubicBezTo>
                  <a:cubicBezTo>
                    <a:pt x="124" y="86"/>
                    <a:pt x="125" y="86"/>
                    <a:pt x="125" y="86"/>
                  </a:cubicBezTo>
                  <a:cubicBezTo>
                    <a:pt x="125" y="86"/>
                    <a:pt x="125" y="86"/>
                    <a:pt x="125" y="86"/>
                  </a:cubicBezTo>
                  <a:cubicBezTo>
                    <a:pt x="191" y="87"/>
                    <a:pt x="194" y="83"/>
                    <a:pt x="197" y="80"/>
                  </a:cubicBezTo>
                  <a:cubicBezTo>
                    <a:pt x="197" y="79"/>
                    <a:pt x="198" y="78"/>
                    <a:pt x="199" y="78"/>
                  </a:cubicBezTo>
                  <a:cubicBezTo>
                    <a:pt x="199" y="78"/>
                    <a:pt x="199" y="78"/>
                    <a:pt x="199" y="78"/>
                  </a:cubicBezTo>
                  <a:cubicBezTo>
                    <a:pt x="199" y="77"/>
                    <a:pt x="199" y="77"/>
                    <a:pt x="199" y="77"/>
                  </a:cubicBezTo>
                  <a:cubicBezTo>
                    <a:pt x="200" y="71"/>
                    <a:pt x="201" y="70"/>
                    <a:pt x="202" y="74"/>
                  </a:cubicBezTo>
                  <a:cubicBezTo>
                    <a:pt x="201" y="88"/>
                    <a:pt x="200" y="100"/>
                    <a:pt x="201" y="104"/>
                  </a:cubicBezTo>
                  <a:cubicBezTo>
                    <a:pt x="202" y="113"/>
                    <a:pt x="205" y="111"/>
                    <a:pt x="211" y="94"/>
                  </a:cubicBezTo>
                  <a:cubicBezTo>
                    <a:pt x="211" y="93"/>
                    <a:pt x="211" y="93"/>
                    <a:pt x="211" y="93"/>
                  </a:cubicBezTo>
                  <a:cubicBezTo>
                    <a:pt x="211" y="86"/>
                    <a:pt x="215" y="84"/>
                    <a:pt x="221" y="84"/>
                  </a:cubicBezTo>
                  <a:cubicBezTo>
                    <a:pt x="224" y="84"/>
                    <a:pt x="228" y="84"/>
                    <a:pt x="231" y="84"/>
                  </a:cubicBezTo>
                  <a:cubicBezTo>
                    <a:pt x="233" y="85"/>
                    <a:pt x="236" y="85"/>
                    <a:pt x="238" y="85"/>
                  </a:cubicBezTo>
                  <a:cubicBezTo>
                    <a:pt x="240" y="90"/>
                    <a:pt x="243" y="93"/>
                    <a:pt x="246" y="93"/>
                  </a:cubicBezTo>
                  <a:cubicBezTo>
                    <a:pt x="249" y="93"/>
                    <a:pt x="252" y="91"/>
                    <a:pt x="256" y="86"/>
                  </a:cubicBezTo>
                  <a:cubicBezTo>
                    <a:pt x="268" y="80"/>
                    <a:pt x="287" y="82"/>
                    <a:pt x="306" y="84"/>
                  </a:cubicBezTo>
                  <a:cubicBezTo>
                    <a:pt x="323" y="85"/>
                    <a:pt x="340" y="87"/>
                    <a:pt x="351" y="83"/>
                  </a:cubicBezTo>
                  <a:cubicBezTo>
                    <a:pt x="352" y="82"/>
                    <a:pt x="352" y="82"/>
                    <a:pt x="352" y="82"/>
                  </a:cubicBezTo>
                  <a:cubicBezTo>
                    <a:pt x="352" y="82"/>
                    <a:pt x="352" y="82"/>
                    <a:pt x="352" y="82"/>
                  </a:cubicBezTo>
                  <a:cubicBezTo>
                    <a:pt x="354" y="78"/>
                    <a:pt x="355" y="74"/>
                    <a:pt x="356" y="71"/>
                  </a:cubicBezTo>
                  <a:cubicBezTo>
                    <a:pt x="356" y="85"/>
                    <a:pt x="356" y="96"/>
                    <a:pt x="357" y="101"/>
                  </a:cubicBezTo>
                  <a:cubicBezTo>
                    <a:pt x="357" y="104"/>
                    <a:pt x="358" y="105"/>
                    <a:pt x="359" y="106"/>
                  </a:cubicBezTo>
                  <a:cubicBezTo>
                    <a:pt x="360" y="108"/>
                    <a:pt x="362" y="107"/>
                    <a:pt x="363" y="105"/>
                  </a:cubicBezTo>
                  <a:cubicBezTo>
                    <a:pt x="364" y="104"/>
                    <a:pt x="366" y="100"/>
                    <a:pt x="367" y="94"/>
                  </a:cubicBezTo>
                  <a:cubicBezTo>
                    <a:pt x="367" y="94"/>
                    <a:pt x="367" y="94"/>
                    <a:pt x="367" y="94"/>
                  </a:cubicBezTo>
                  <a:cubicBezTo>
                    <a:pt x="368" y="84"/>
                    <a:pt x="373" y="83"/>
                    <a:pt x="379" y="83"/>
                  </a:cubicBezTo>
                  <a:cubicBezTo>
                    <a:pt x="381" y="83"/>
                    <a:pt x="383" y="84"/>
                    <a:pt x="385" y="84"/>
                  </a:cubicBezTo>
                  <a:cubicBezTo>
                    <a:pt x="388" y="85"/>
                    <a:pt x="391" y="85"/>
                    <a:pt x="394" y="85"/>
                  </a:cubicBezTo>
                  <a:cubicBezTo>
                    <a:pt x="397" y="90"/>
                    <a:pt x="400" y="93"/>
                    <a:pt x="404" y="93"/>
                  </a:cubicBezTo>
                  <a:cubicBezTo>
                    <a:pt x="408" y="94"/>
                    <a:pt x="412" y="91"/>
                    <a:pt x="416" y="86"/>
                  </a:cubicBezTo>
                  <a:cubicBezTo>
                    <a:pt x="417" y="85"/>
                    <a:pt x="417" y="85"/>
                    <a:pt x="417" y="85"/>
                  </a:cubicBezTo>
                  <a:cubicBezTo>
                    <a:pt x="416" y="84"/>
                    <a:pt x="416" y="84"/>
                    <a:pt x="416" y="84"/>
                  </a:cubicBezTo>
                  <a:cubicBezTo>
                    <a:pt x="416" y="84"/>
                    <a:pt x="416" y="85"/>
                    <a:pt x="417" y="84"/>
                  </a:cubicBezTo>
                  <a:cubicBezTo>
                    <a:pt x="422" y="82"/>
                    <a:pt x="442" y="83"/>
                    <a:pt x="464" y="83"/>
                  </a:cubicBezTo>
                  <a:cubicBezTo>
                    <a:pt x="476" y="84"/>
                    <a:pt x="488" y="84"/>
                    <a:pt x="498" y="84"/>
                  </a:cubicBezTo>
                  <a:cubicBezTo>
                    <a:pt x="500" y="84"/>
                    <a:pt x="500" y="84"/>
                    <a:pt x="500" y="84"/>
                  </a:cubicBezTo>
                  <a:cubicBezTo>
                    <a:pt x="500" y="82"/>
                    <a:pt x="500" y="82"/>
                    <a:pt x="500" y="82"/>
                  </a:cubicBezTo>
                  <a:cubicBezTo>
                    <a:pt x="501" y="69"/>
                    <a:pt x="501" y="64"/>
                    <a:pt x="501" y="64"/>
                  </a:cubicBezTo>
                  <a:cubicBezTo>
                    <a:pt x="502" y="64"/>
                    <a:pt x="501" y="70"/>
                    <a:pt x="502" y="75"/>
                  </a:cubicBezTo>
                  <a:cubicBezTo>
                    <a:pt x="502" y="77"/>
                    <a:pt x="502" y="80"/>
                    <a:pt x="503" y="82"/>
                  </a:cubicBezTo>
                  <a:cubicBezTo>
                    <a:pt x="502" y="96"/>
                    <a:pt x="502" y="104"/>
                    <a:pt x="504" y="106"/>
                  </a:cubicBezTo>
                  <a:cubicBezTo>
                    <a:pt x="507" y="108"/>
                    <a:pt x="510" y="102"/>
                    <a:pt x="513" y="88"/>
                  </a:cubicBezTo>
                  <a:cubicBezTo>
                    <a:pt x="510" y="87"/>
                    <a:pt x="510" y="87"/>
                    <a:pt x="510" y="87"/>
                  </a:cubicBezTo>
                  <a:cubicBezTo>
                    <a:pt x="507" y="98"/>
                    <a:pt x="506" y="103"/>
                    <a:pt x="506" y="103"/>
                  </a:cubicBezTo>
                  <a:cubicBezTo>
                    <a:pt x="505" y="102"/>
                    <a:pt x="505" y="95"/>
                    <a:pt x="506" y="82"/>
                  </a:cubicBezTo>
                  <a:cubicBezTo>
                    <a:pt x="506" y="82"/>
                    <a:pt x="506" y="82"/>
                    <a:pt x="506" y="82"/>
                  </a:cubicBezTo>
                  <a:cubicBezTo>
                    <a:pt x="506" y="80"/>
                    <a:pt x="505" y="77"/>
                    <a:pt x="505" y="75"/>
                  </a:cubicBezTo>
                  <a:cubicBezTo>
                    <a:pt x="505" y="68"/>
                    <a:pt x="504" y="61"/>
                    <a:pt x="502" y="61"/>
                  </a:cubicBezTo>
                  <a:cubicBezTo>
                    <a:pt x="500" y="61"/>
                    <a:pt x="498" y="66"/>
                    <a:pt x="497" y="81"/>
                  </a:cubicBezTo>
                  <a:cubicBezTo>
                    <a:pt x="487" y="81"/>
                    <a:pt x="475" y="80"/>
                    <a:pt x="464" y="80"/>
                  </a:cubicBezTo>
                  <a:cubicBezTo>
                    <a:pt x="442" y="79"/>
                    <a:pt x="421" y="79"/>
                    <a:pt x="415" y="81"/>
                  </a:cubicBezTo>
                  <a:cubicBezTo>
                    <a:pt x="414" y="82"/>
                    <a:pt x="413" y="83"/>
                    <a:pt x="413" y="85"/>
                  </a:cubicBezTo>
                  <a:cubicBezTo>
                    <a:pt x="410" y="88"/>
                    <a:pt x="407" y="90"/>
                    <a:pt x="404" y="90"/>
                  </a:cubicBezTo>
                  <a:cubicBezTo>
                    <a:pt x="401" y="90"/>
                    <a:pt x="399" y="87"/>
                    <a:pt x="396" y="83"/>
                  </a:cubicBezTo>
                  <a:cubicBezTo>
                    <a:pt x="396" y="82"/>
                    <a:pt x="396" y="82"/>
                    <a:pt x="396" y="82"/>
                  </a:cubicBezTo>
                  <a:cubicBezTo>
                    <a:pt x="395" y="82"/>
                    <a:pt x="395" y="82"/>
                    <a:pt x="395" y="82"/>
                  </a:cubicBezTo>
                  <a:cubicBezTo>
                    <a:pt x="392" y="82"/>
                    <a:pt x="389" y="81"/>
                    <a:pt x="386" y="81"/>
                  </a:cubicBezTo>
                  <a:cubicBezTo>
                    <a:pt x="383" y="80"/>
                    <a:pt x="381" y="80"/>
                    <a:pt x="379" y="80"/>
                  </a:cubicBezTo>
                  <a:cubicBezTo>
                    <a:pt x="371" y="79"/>
                    <a:pt x="365" y="81"/>
                    <a:pt x="364" y="94"/>
                  </a:cubicBezTo>
                  <a:cubicBezTo>
                    <a:pt x="363" y="99"/>
                    <a:pt x="362" y="102"/>
                    <a:pt x="361" y="103"/>
                  </a:cubicBezTo>
                  <a:cubicBezTo>
                    <a:pt x="361" y="103"/>
                    <a:pt x="360" y="102"/>
                    <a:pt x="360" y="101"/>
                  </a:cubicBezTo>
                  <a:cubicBezTo>
                    <a:pt x="359" y="95"/>
                    <a:pt x="359" y="82"/>
                    <a:pt x="359" y="66"/>
                  </a:cubicBezTo>
                  <a:cubicBezTo>
                    <a:pt x="359" y="66"/>
                    <a:pt x="359" y="66"/>
                    <a:pt x="359" y="66"/>
                  </a:cubicBezTo>
                  <a:cubicBezTo>
                    <a:pt x="360" y="61"/>
                    <a:pt x="359" y="59"/>
                    <a:pt x="358" y="59"/>
                  </a:cubicBezTo>
                  <a:cubicBezTo>
                    <a:pt x="358" y="59"/>
                    <a:pt x="358" y="59"/>
                    <a:pt x="358" y="59"/>
                  </a:cubicBezTo>
                  <a:cubicBezTo>
                    <a:pt x="358" y="59"/>
                    <a:pt x="358" y="59"/>
                    <a:pt x="358" y="59"/>
                  </a:cubicBezTo>
                  <a:cubicBezTo>
                    <a:pt x="358" y="59"/>
                    <a:pt x="358" y="59"/>
                    <a:pt x="358" y="59"/>
                  </a:cubicBezTo>
                  <a:cubicBezTo>
                    <a:pt x="356" y="59"/>
                    <a:pt x="355" y="62"/>
                    <a:pt x="354" y="67"/>
                  </a:cubicBezTo>
                  <a:cubicBezTo>
                    <a:pt x="354" y="67"/>
                    <a:pt x="354" y="67"/>
                    <a:pt x="354" y="67"/>
                  </a:cubicBezTo>
                  <a:cubicBezTo>
                    <a:pt x="353" y="71"/>
                    <a:pt x="351" y="76"/>
                    <a:pt x="349" y="80"/>
                  </a:cubicBezTo>
                  <a:cubicBezTo>
                    <a:pt x="339" y="83"/>
                    <a:pt x="323" y="82"/>
                    <a:pt x="307" y="80"/>
                  </a:cubicBezTo>
                  <a:cubicBezTo>
                    <a:pt x="287" y="79"/>
                    <a:pt x="267" y="77"/>
                    <a:pt x="254" y="84"/>
                  </a:cubicBezTo>
                  <a:cubicBezTo>
                    <a:pt x="253" y="84"/>
                    <a:pt x="253" y="84"/>
                    <a:pt x="253" y="84"/>
                  </a:cubicBezTo>
                  <a:cubicBezTo>
                    <a:pt x="250" y="88"/>
                    <a:pt x="248" y="90"/>
                    <a:pt x="246" y="90"/>
                  </a:cubicBezTo>
                  <a:cubicBezTo>
                    <a:pt x="244" y="90"/>
                    <a:pt x="242" y="87"/>
                    <a:pt x="241" y="83"/>
                  </a:cubicBezTo>
                  <a:cubicBezTo>
                    <a:pt x="240" y="82"/>
                    <a:pt x="240" y="82"/>
                    <a:pt x="240" y="82"/>
                  </a:cubicBezTo>
                  <a:cubicBezTo>
                    <a:pt x="239" y="82"/>
                    <a:pt x="239" y="82"/>
                    <a:pt x="239" y="82"/>
                  </a:cubicBezTo>
                  <a:cubicBezTo>
                    <a:pt x="237" y="82"/>
                    <a:pt x="234" y="81"/>
                    <a:pt x="232" y="81"/>
                  </a:cubicBezTo>
                  <a:cubicBezTo>
                    <a:pt x="228" y="81"/>
                    <a:pt x="224" y="80"/>
                    <a:pt x="221" y="80"/>
                  </a:cubicBezTo>
                  <a:cubicBezTo>
                    <a:pt x="213" y="81"/>
                    <a:pt x="207" y="83"/>
                    <a:pt x="208" y="93"/>
                  </a:cubicBezTo>
                  <a:cubicBezTo>
                    <a:pt x="205" y="101"/>
                    <a:pt x="204" y="104"/>
                    <a:pt x="204" y="104"/>
                  </a:cubicBezTo>
                  <a:cubicBezTo>
                    <a:pt x="203" y="99"/>
                    <a:pt x="204" y="88"/>
                    <a:pt x="205" y="74"/>
                  </a:cubicBezTo>
                  <a:cubicBezTo>
                    <a:pt x="205" y="74"/>
                    <a:pt x="205" y="74"/>
                    <a:pt x="205" y="74"/>
                  </a:cubicBezTo>
                  <a:cubicBezTo>
                    <a:pt x="203" y="58"/>
                    <a:pt x="200" y="58"/>
                    <a:pt x="196" y="76"/>
                  </a:cubicBezTo>
                  <a:cubicBezTo>
                    <a:pt x="195" y="76"/>
                    <a:pt x="195" y="77"/>
                    <a:pt x="194" y="78"/>
                  </a:cubicBezTo>
                  <a:cubicBezTo>
                    <a:pt x="193" y="81"/>
                    <a:pt x="192" y="84"/>
                    <a:pt x="126" y="82"/>
                  </a:cubicBezTo>
                  <a:cubicBezTo>
                    <a:pt x="126" y="82"/>
                    <a:pt x="126" y="82"/>
                    <a:pt x="126" y="82"/>
                  </a:cubicBezTo>
                  <a:cubicBezTo>
                    <a:pt x="126" y="82"/>
                    <a:pt x="126" y="82"/>
                    <a:pt x="126" y="82"/>
                  </a:cubicBezTo>
                  <a:cubicBezTo>
                    <a:pt x="125" y="82"/>
                    <a:pt x="125" y="82"/>
                    <a:pt x="124" y="82"/>
                  </a:cubicBezTo>
                  <a:cubicBezTo>
                    <a:pt x="124" y="82"/>
                    <a:pt x="124" y="82"/>
                    <a:pt x="124" y="82"/>
                  </a:cubicBezTo>
                  <a:cubicBezTo>
                    <a:pt x="122" y="82"/>
                    <a:pt x="120" y="82"/>
                    <a:pt x="117" y="82"/>
                  </a:cubicBezTo>
                  <a:cubicBezTo>
                    <a:pt x="111" y="82"/>
                    <a:pt x="106" y="83"/>
                    <a:pt x="106" y="90"/>
                  </a:cubicBezTo>
                  <a:cubicBezTo>
                    <a:pt x="106" y="91"/>
                    <a:pt x="105" y="92"/>
                    <a:pt x="104" y="93"/>
                  </a:cubicBezTo>
                  <a:cubicBezTo>
                    <a:pt x="104" y="93"/>
                    <a:pt x="104" y="93"/>
                    <a:pt x="104" y="93"/>
                  </a:cubicBezTo>
                  <a:cubicBezTo>
                    <a:pt x="103" y="93"/>
                    <a:pt x="102" y="93"/>
                    <a:pt x="101" y="93"/>
                  </a:cubicBezTo>
                  <a:cubicBezTo>
                    <a:pt x="101" y="93"/>
                    <a:pt x="100" y="93"/>
                    <a:pt x="99" y="93"/>
                  </a:cubicBezTo>
                  <a:cubicBezTo>
                    <a:pt x="97" y="92"/>
                    <a:pt x="95" y="91"/>
                    <a:pt x="93" y="88"/>
                  </a:cubicBezTo>
                  <a:cubicBezTo>
                    <a:pt x="93" y="87"/>
                    <a:pt x="93" y="87"/>
                    <a:pt x="93" y="87"/>
                  </a:cubicBezTo>
                  <a:cubicBezTo>
                    <a:pt x="85" y="84"/>
                    <a:pt x="83" y="83"/>
                    <a:pt x="82" y="82"/>
                  </a:cubicBezTo>
                  <a:cubicBezTo>
                    <a:pt x="80" y="82"/>
                    <a:pt x="80" y="82"/>
                    <a:pt x="78" y="81"/>
                  </a:cubicBezTo>
                  <a:cubicBezTo>
                    <a:pt x="77" y="81"/>
                    <a:pt x="77" y="81"/>
                    <a:pt x="77" y="81"/>
                  </a:cubicBezTo>
                  <a:cubicBezTo>
                    <a:pt x="73" y="81"/>
                    <a:pt x="69" y="82"/>
                    <a:pt x="65" y="84"/>
                  </a:cubicBezTo>
                  <a:cubicBezTo>
                    <a:pt x="62" y="86"/>
                    <a:pt x="59" y="90"/>
                    <a:pt x="59" y="96"/>
                  </a:cubicBezTo>
                  <a:cubicBezTo>
                    <a:pt x="57" y="102"/>
                    <a:pt x="56" y="108"/>
                    <a:pt x="56" y="107"/>
                  </a:cubicBezTo>
                  <a:cubicBezTo>
                    <a:pt x="55" y="105"/>
                    <a:pt x="55" y="97"/>
                    <a:pt x="57" y="81"/>
                  </a:cubicBezTo>
                  <a:cubicBezTo>
                    <a:pt x="57" y="81"/>
                    <a:pt x="57" y="81"/>
                    <a:pt x="57" y="81"/>
                  </a:cubicBezTo>
                  <a:cubicBezTo>
                    <a:pt x="56" y="78"/>
                    <a:pt x="56" y="76"/>
                    <a:pt x="55" y="74"/>
                  </a:cubicBezTo>
                  <a:cubicBezTo>
                    <a:pt x="54" y="69"/>
                    <a:pt x="54" y="66"/>
                    <a:pt x="52" y="66"/>
                  </a:cubicBezTo>
                  <a:cubicBezTo>
                    <a:pt x="52" y="66"/>
                    <a:pt x="52" y="66"/>
                    <a:pt x="52" y="66"/>
                  </a:cubicBezTo>
                  <a:cubicBezTo>
                    <a:pt x="50" y="66"/>
                    <a:pt x="49" y="70"/>
                    <a:pt x="47" y="80"/>
                  </a:cubicBezTo>
                  <a:cubicBezTo>
                    <a:pt x="43" y="82"/>
                    <a:pt x="40" y="83"/>
                    <a:pt x="36" y="83"/>
                  </a:cubicBezTo>
                  <a:cubicBezTo>
                    <a:pt x="32" y="83"/>
                    <a:pt x="28" y="82"/>
                    <a:pt x="25" y="80"/>
                  </a:cubicBezTo>
                  <a:close/>
                  <a:moveTo>
                    <a:pt x="357" y="63"/>
                  </a:moveTo>
                  <a:cubicBezTo>
                    <a:pt x="358" y="63"/>
                    <a:pt x="358" y="62"/>
                    <a:pt x="358" y="62"/>
                  </a:cubicBezTo>
                  <a:cubicBezTo>
                    <a:pt x="358" y="62"/>
                    <a:pt x="358" y="62"/>
                    <a:pt x="358" y="62"/>
                  </a:cubicBezTo>
                  <a:cubicBezTo>
                    <a:pt x="357" y="62"/>
                    <a:pt x="357" y="63"/>
                    <a:pt x="357"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pic>
        <p:nvPicPr>
          <p:cNvPr id="35" name="图片 34" descr="11"/>
          <p:cNvPicPr>
            <a:picLocks noChangeAspect="1"/>
          </p:cNvPicPr>
          <p:nvPr/>
        </p:nvPicPr>
        <p:blipFill>
          <a:blip r:embed="rId1"/>
          <a:stretch>
            <a:fillRect/>
          </a:stretch>
        </p:blipFill>
        <p:spPr>
          <a:xfrm>
            <a:off x="4531424" y="-587871"/>
            <a:ext cx="6034726" cy="2640192"/>
          </a:xfrm>
          <a:prstGeom prst="rect">
            <a:avLst/>
          </a:prstGeom>
        </p:spPr>
      </p:pic>
      <p:pic>
        <p:nvPicPr>
          <p:cNvPr id="5" name="图片 4" descr="89"/>
          <p:cNvPicPr>
            <a:picLocks noChangeAspect="1"/>
          </p:cNvPicPr>
          <p:nvPr/>
        </p:nvPicPr>
        <p:blipFill>
          <a:blip r:embed="rId2"/>
          <a:stretch>
            <a:fillRect/>
          </a:stretch>
        </p:blipFill>
        <p:spPr>
          <a:xfrm>
            <a:off x="-609890" y="2846009"/>
            <a:ext cx="5404204" cy="2851636"/>
          </a:xfrm>
          <a:prstGeom prst="rect">
            <a:avLst/>
          </a:prstGeom>
        </p:spPr>
      </p:pic>
      <p:pic>
        <p:nvPicPr>
          <p:cNvPr id="6" name="图片 5" descr="852"/>
          <p:cNvPicPr>
            <a:picLocks noChangeAspect="1"/>
          </p:cNvPicPr>
          <p:nvPr/>
        </p:nvPicPr>
        <p:blipFill>
          <a:blip r:embed="rId3"/>
          <a:stretch>
            <a:fillRect/>
          </a:stretch>
        </p:blipFill>
        <p:spPr>
          <a:xfrm>
            <a:off x="1358265" y="716280"/>
            <a:ext cx="981075" cy="889635"/>
          </a:xfrm>
          <a:prstGeom prst="rect">
            <a:avLst/>
          </a:prstGeom>
        </p:spPr>
      </p:pic>
      <p:pic>
        <p:nvPicPr>
          <p:cNvPr id="7" name="Keith Kenniff - Receives">
            <a:hlinkClick r:id="" action="ppaction://media"/>
          </p:cNvPr>
          <p:cNvPicPr>
            <a:picLocks noChangeAspect="1"/>
          </p:cNvPicPr>
          <p:nvPr>
            <a:audioFile r:link="rId4"/>
            <p:extLst>
              <p:ext uri="{DAA4B4D4-6D71-4841-9C94-3DE7FCFB9230}">
                <p14:media xmlns:p14="http://schemas.microsoft.com/office/powerpoint/2010/main" r:embed="rId5"/>
              </p:ext>
            </p:extLst>
          </p:nvPr>
        </p:nvPicPr>
        <p:blipFill>
          <a:blip r:embed="rId6"/>
          <a:stretch>
            <a:fillRect/>
          </a:stretch>
        </p:blipFill>
        <p:spPr>
          <a:xfrm>
            <a:off x="-609600" y="106750"/>
            <a:ext cx="609600" cy="609600"/>
          </a:xfrm>
          <a:prstGeom prst="rect">
            <a:avLst/>
          </a:prstGeom>
        </p:spPr>
      </p:pic>
      <p:pic>
        <p:nvPicPr>
          <p:cNvPr id="8" name="图片 7" descr="852"/>
          <p:cNvPicPr>
            <a:picLocks noChangeAspect="1"/>
          </p:cNvPicPr>
          <p:nvPr/>
        </p:nvPicPr>
        <p:blipFill>
          <a:blip r:embed="rId3"/>
          <a:stretch>
            <a:fillRect/>
          </a:stretch>
        </p:blipFill>
        <p:spPr>
          <a:xfrm rot="17520000">
            <a:off x="6824980" y="2845435"/>
            <a:ext cx="981075" cy="889635"/>
          </a:xfrm>
          <a:prstGeom prst="rect">
            <a:avLst/>
          </a:prstGeom>
        </p:spPr>
      </p:pic>
      <p:sp>
        <p:nvSpPr>
          <p:cNvPr id="10" name="圆角矩形 9"/>
          <p:cNvSpPr/>
          <p:nvPr/>
        </p:nvSpPr>
        <p:spPr>
          <a:xfrm>
            <a:off x="3943350" y="2997835"/>
            <a:ext cx="1229360" cy="325120"/>
          </a:xfrm>
          <a:prstGeom prst="roundRect">
            <a:avLst/>
          </a:prstGeom>
          <a:noFill/>
          <a:ln>
            <a:solidFill>
              <a:srgbClr val="FF7F7F"/>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7"/>
                                        </p:tgtEl>
                                      </p:cBhvr>
                                    </p:cmd>
                                  </p:childTnLst>
                                </p:cTn>
                              </p:par>
                            </p:childTnLst>
                          </p:cTn>
                        </p:par>
                        <p:par>
                          <p:cTn id="7" fill="hold">
                            <p:stCondLst>
                              <p:cond delay="0"/>
                            </p:stCondLst>
                            <p:childTnLst>
                              <p:par>
                                <p:cTn id="8" presetID="50" presetClass="entr" presetSubtype="0" decel="100000" fill="hold" nodeType="after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1000" fill="hold"/>
                                        <p:tgtEl>
                                          <p:spTgt spid="5"/>
                                        </p:tgtEl>
                                        <p:attrNameLst>
                                          <p:attrName>ppt_w</p:attrName>
                                        </p:attrNameLst>
                                      </p:cBhvr>
                                      <p:tavLst>
                                        <p:tav tm="0">
                                          <p:val>
                                            <p:strVal val="#ppt_w+.3"/>
                                          </p:val>
                                        </p:tav>
                                        <p:tav tm="100000">
                                          <p:val>
                                            <p:strVal val="#ppt_w"/>
                                          </p:val>
                                        </p:tav>
                                      </p:tavLst>
                                    </p:anim>
                                    <p:anim calcmode="lin" valueType="num">
                                      <p:cBhvr>
                                        <p:cTn id="11" dur="1000" fill="hold"/>
                                        <p:tgtEl>
                                          <p:spTgt spid="5"/>
                                        </p:tgtEl>
                                        <p:attrNameLst>
                                          <p:attrName>ppt_h</p:attrName>
                                        </p:attrNameLst>
                                      </p:cBhvr>
                                      <p:tavLst>
                                        <p:tav tm="0">
                                          <p:val>
                                            <p:strVal val="#ppt_h"/>
                                          </p:val>
                                        </p:tav>
                                        <p:tav tm="100000">
                                          <p:val>
                                            <p:strVal val="#ppt_h"/>
                                          </p:val>
                                        </p:tav>
                                      </p:tavLst>
                                    </p:anim>
                                    <p:animEffect transition="in" filter="fade">
                                      <p:cBhvr>
                                        <p:cTn id="12" dur="1000"/>
                                        <p:tgtEl>
                                          <p:spTgt spid="5"/>
                                        </p:tgtEl>
                                      </p:cBhvr>
                                    </p:animEffect>
                                  </p:childTnLst>
                                </p:cTn>
                              </p:par>
                            </p:childTnLst>
                          </p:cTn>
                        </p:par>
                        <p:par>
                          <p:cTn id="13" fill="hold">
                            <p:stCondLst>
                              <p:cond delay="1000"/>
                            </p:stCondLst>
                            <p:childTnLst>
                              <p:par>
                                <p:cTn id="14" presetID="50" presetClass="entr" presetSubtype="0" decel="100000" fill="hold" nodeType="afterEffect">
                                  <p:stCondLst>
                                    <p:cond delay="0"/>
                                  </p:stCondLst>
                                  <p:childTnLst>
                                    <p:set>
                                      <p:cBhvr>
                                        <p:cTn id="15" dur="1" fill="hold">
                                          <p:stCondLst>
                                            <p:cond delay="0"/>
                                          </p:stCondLst>
                                        </p:cTn>
                                        <p:tgtEl>
                                          <p:spTgt spid="35"/>
                                        </p:tgtEl>
                                        <p:attrNameLst>
                                          <p:attrName>style.visibility</p:attrName>
                                        </p:attrNameLst>
                                      </p:cBhvr>
                                      <p:to>
                                        <p:strVal val="visible"/>
                                      </p:to>
                                    </p:set>
                                    <p:anim calcmode="lin" valueType="num">
                                      <p:cBhvr>
                                        <p:cTn id="16" dur="1000" fill="hold"/>
                                        <p:tgtEl>
                                          <p:spTgt spid="35"/>
                                        </p:tgtEl>
                                        <p:attrNameLst>
                                          <p:attrName>ppt_w</p:attrName>
                                        </p:attrNameLst>
                                      </p:cBhvr>
                                      <p:tavLst>
                                        <p:tav tm="0">
                                          <p:val>
                                            <p:strVal val="#ppt_w+.3"/>
                                          </p:val>
                                        </p:tav>
                                        <p:tav tm="100000">
                                          <p:val>
                                            <p:strVal val="#ppt_w"/>
                                          </p:val>
                                        </p:tav>
                                      </p:tavLst>
                                    </p:anim>
                                    <p:anim calcmode="lin" valueType="num">
                                      <p:cBhvr>
                                        <p:cTn id="17" dur="1000" fill="hold"/>
                                        <p:tgtEl>
                                          <p:spTgt spid="35"/>
                                        </p:tgtEl>
                                        <p:attrNameLst>
                                          <p:attrName>ppt_h</p:attrName>
                                        </p:attrNameLst>
                                      </p:cBhvr>
                                      <p:tavLst>
                                        <p:tav tm="0">
                                          <p:val>
                                            <p:strVal val="#ppt_h"/>
                                          </p:val>
                                        </p:tav>
                                        <p:tav tm="100000">
                                          <p:val>
                                            <p:strVal val="#ppt_h"/>
                                          </p:val>
                                        </p:tav>
                                      </p:tavLst>
                                    </p:anim>
                                    <p:animEffect transition="in" filter="fade">
                                      <p:cBhvr>
                                        <p:cTn id="18" dur="1000"/>
                                        <p:tgtEl>
                                          <p:spTgt spid="35"/>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3"/>
                                        </p:tgtEl>
                                        <p:attrNameLst>
                                          <p:attrName>ppt_y</p:attrName>
                                        </p:attrNameLst>
                                      </p:cBhvr>
                                      <p:tavLst>
                                        <p:tav tm="0">
                                          <p:val>
                                            <p:strVal val="#ppt_y"/>
                                          </p:val>
                                        </p:tav>
                                        <p:tav tm="100000">
                                          <p:val>
                                            <p:strVal val="#ppt_y"/>
                                          </p:val>
                                        </p:tav>
                                      </p:tavLst>
                                    </p:anim>
                                    <p:anim calcmode="lin" valueType="num">
                                      <p:cBhvr>
                                        <p:cTn id="24"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3"/>
                                        </p:tgtEl>
                                      </p:cBhvr>
                                    </p:animEffect>
                                  </p:childTnLst>
                                </p:cTn>
                              </p:par>
                            </p:childTnLst>
                          </p:cTn>
                        </p:par>
                        <p:par>
                          <p:cTn id="27" fill="hold">
                            <p:stCondLst>
                              <p:cond delay="2950"/>
                            </p:stCondLst>
                            <p:childTnLst>
                              <p:par>
                                <p:cTn id="28" presetID="53" presetClass="entr" presetSubtype="16"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p:cTn id="30" dur="500" fill="hold"/>
                                        <p:tgtEl>
                                          <p:spTgt spid="39"/>
                                        </p:tgtEl>
                                        <p:attrNameLst>
                                          <p:attrName>ppt_w</p:attrName>
                                        </p:attrNameLst>
                                      </p:cBhvr>
                                      <p:tavLst>
                                        <p:tav tm="0">
                                          <p:val>
                                            <p:fltVal val="0"/>
                                          </p:val>
                                        </p:tav>
                                        <p:tav tm="100000">
                                          <p:val>
                                            <p:strVal val="#ppt_w"/>
                                          </p:val>
                                        </p:tav>
                                      </p:tavLst>
                                    </p:anim>
                                    <p:anim calcmode="lin" valueType="num">
                                      <p:cBhvr>
                                        <p:cTn id="31" dur="500" fill="hold"/>
                                        <p:tgtEl>
                                          <p:spTgt spid="39"/>
                                        </p:tgtEl>
                                        <p:attrNameLst>
                                          <p:attrName>ppt_h</p:attrName>
                                        </p:attrNameLst>
                                      </p:cBhvr>
                                      <p:tavLst>
                                        <p:tav tm="0">
                                          <p:val>
                                            <p:fltVal val="0"/>
                                          </p:val>
                                        </p:tav>
                                        <p:tav tm="100000">
                                          <p:val>
                                            <p:strVal val="#ppt_h"/>
                                          </p:val>
                                        </p:tav>
                                      </p:tavLst>
                                    </p:anim>
                                    <p:animEffect transition="in" filter="fade">
                                      <p:cBhvr>
                                        <p:cTn id="32" dur="500"/>
                                        <p:tgtEl>
                                          <p:spTgt spid="39"/>
                                        </p:tgtEl>
                                      </p:cBhvr>
                                    </p:animEffect>
                                  </p:childTnLst>
                                </p:cTn>
                              </p:par>
                              <p:par>
                                <p:cTn id="33" presetID="53" presetClass="entr" presetSubtype="16" fill="hold" nodeType="with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p:cTn id="35" dur="500" fill="hold"/>
                                        <p:tgtEl>
                                          <p:spTgt spid="42"/>
                                        </p:tgtEl>
                                        <p:attrNameLst>
                                          <p:attrName>ppt_w</p:attrName>
                                        </p:attrNameLst>
                                      </p:cBhvr>
                                      <p:tavLst>
                                        <p:tav tm="0">
                                          <p:val>
                                            <p:fltVal val="0"/>
                                          </p:val>
                                        </p:tav>
                                        <p:tav tm="100000">
                                          <p:val>
                                            <p:strVal val="#ppt_w"/>
                                          </p:val>
                                        </p:tav>
                                      </p:tavLst>
                                    </p:anim>
                                    <p:anim calcmode="lin" valueType="num">
                                      <p:cBhvr>
                                        <p:cTn id="36" dur="500" fill="hold"/>
                                        <p:tgtEl>
                                          <p:spTgt spid="42"/>
                                        </p:tgtEl>
                                        <p:attrNameLst>
                                          <p:attrName>ppt_h</p:attrName>
                                        </p:attrNameLst>
                                      </p:cBhvr>
                                      <p:tavLst>
                                        <p:tav tm="0">
                                          <p:val>
                                            <p:fltVal val="0"/>
                                          </p:val>
                                        </p:tav>
                                        <p:tav tm="100000">
                                          <p:val>
                                            <p:strVal val="#ppt_h"/>
                                          </p:val>
                                        </p:tav>
                                      </p:tavLst>
                                    </p:anim>
                                    <p:animEffect transition="in" filter="fade">
                                      <p:cBhvr>
                                        <p:cTn id="37" dur="500"/>
                                        <p:tgtEl>
                                          <p:spTgt spid="42"/>
                                        </p:tgtEl>
                                      </p:cBhvr>
                                    </p:animEffect>
                                  </p:childTnLst>
                                </p:cTn>
                              </p:par>
                              <p:par>
                                <p:cTn id="38" presetID="53" presetClass="entr" presetSubtype="16" fill="hold" nodeType="with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par>
                                <p:cTn id="43" presetID="53" presetClass="entr" presetSubtype="16" fill="hold" nodeType="withEffect">
                                  <p:stCondLst>
                                    <p:cond delay="0"/>
                                  </p:stCondLst>
                                  <p:childTnLst>
                                    <p:set>
                                      <p:cBhvr>
                                        <p:cTn id="44" dur="1" fill="hold">
                                          <p:stCondLst>
                                            <p:cond delay="0"/>
                                          </p:stCondLst>
                                        </p:cTn>
                                        <p:tgtEl>
                                          <p:spTgt spid="49"/>
                                        </p:tgtEl>
                                        <p:attrNameLst>
                                          <p:attrName>style.visibility</p:attrName>
                                        </p:attrNameLst>
                                      </p:cBhvr>
                                      <p:to>
                                        <p:strVal val="visible"/>
                                      </p:to>
                                    </p:set>
                                    <p:anim calcmode="lin" valueType="num">
                                      <p:cBhvr>
                                        <p:cTn id="45" dur="500" fill="hold"/>
                                        <p:tgtEl>
                                          <p:spTgt spid="49"/>
                                        </p:tgtEl>
                                        <p:attrNameLst>
                                          <p:attrName>ppt_w</p:attrName>
                                        </p:attrNameLst>
                                      </p:cBhvr>
                                      <p:tavLst>
                                        <p:tav tm="0">
                                          <p:val>
                                            <p:fltVal val="0"/>
                                          </p:val>
                                        </p:tav>
                                        <p:tav tm="100000">
                                          <p:val>
                                            <p:strVal val="#ppt_w"/>
                                          </p:val>
                                        </p:tav>
                                      </p:tavLst>
                                    </p:anim>
                                    <p:anim calcmode="lin" valueType="num">
                                      <p:cBhvr>
                                        <p:cTn id="46" dur="500" fill="hold"/>
                                        <p:tgtEl>
                                          <p:spTgt spid="49"/>
                                        </p:tgtEl>
                                        <p:attrNameLst>
                                          <p:attrName>ppt_h</p:attrName>
                                        </p:attrNameLst>
                                      </p:cBhvr>
                                      <p:tavLst>
                                        <p:tav tm="0">
                                          <p:val>
                                            <p:fltVal val="0"/>
                                          </p:val>
                                        </p:tav>
                                        <p:tav tm="100000">
                                          <p:val>
                                            <p:strVal val="#ppt_h"/>
                                          </p:val>
                                        </p:tav>
                                      </p:tavLst>
                                    </p:anim>
                                    <p:animEffect transition="in" filter="fade">
                                      <p:cBhvr>
                                        <p:cTn id="47" dur="500"/>
                                        <p:tgtEl>
                                          <p:spTgt spid="49"/>
                                        </p:tgtEl>
                                      </p:cBhvr>
                                    </p:animEffect>
                                  </p:childTnLst>
                                </p:cTn>
                              </p:par>
                              <p:par>
                                <p:cTn id="48" presetID="53" presetClass="entr" presetSubtype="16" fill="hold" nodeType="withEffect">
                                  <p:stCondLst>
                                    <p:cond delay="0"/>
                                  </p:stCondLst>
                                  <p:childTnLst>
                                    <p:set>
                                      <p:cBhvr>
                                        <p:cTn id="49" dur="1" fill="hold">
                                          <p:stCondLst>
                                            <p:cond delay="0"/>
                                          </p:stCondLst>
                                        </p:cTn>
                                        <p:tgtEl>
                                          <p:spTgt spid="53"/>
                                        </p:tgtEl>
                                        <p:attrNameLst>
                                          <p:attrName>style.visibility</p:attrName>
                                        </p:attrNameLst>
                                      </p:cBhvr>
                                      <p:to>
                                        <p:strVal val="visible"/>
                                      </p:to>
                                    </p:set>
                                    <p:anim calcmode="lin" valueType="num">
                                      <p:cBhvr>
                                        <p:cTn id="50" dur="500" fill="hold"/>
                                        <p:tgtEl>
                                          <p:spTgt spid="53"/>
                                        </p:tgtEl>
                                        <p:attrNameLst>
                                          <p:attrName>ppt_w</p:attrName>
                                        </p:attrNameLst>
                                      </p:cBhvr>
                                      <p:tavLst>
                                        <p:tav tm="0">
                                          <p:val>
                                            <p:fltVal val="0"/>
                                          </p:val>
                                        </p:tav>
                                        <p:tav tm="100000">
                                          <p:val>
                                            <p:strVal val="#ppt_w"/>
                                          </p:val>
                                        </p:tav>
                                      </p:tavLst>
                                    </p:anim>
                                    <p:anim calcmode="lin" valueType="num">
                                      <p:cBhvr>
                                        <p:cTn id="51" dur="500" fill="hold"/>
                                        <p:tgtEl>
                                          <p:spTgt spid="53"/>
                                        </p:tgtEl>
                                        <p:attrNameLst>
                                          <p:attrName>ppt_h</p:attrName>
                                        </p:attrNameLst>
                                      </p:cBhvr>
                                      <p:tavLst>
                                        <p:tav tm="0">
                                          <p:val>
                                            <p:fltVal val="0"/>
                                          </p:val>
                                        </p:tav>
                                        <p:tav tm="100000">
                                          <p:val>
                                            <p:strVal val="#ppt_h"/>
                                          </p:val>
                                        </p:tav>
                                      </p:tavLst>
                                    </p:anim>
                                    <p:animEffect transition="in" filter="fade">
                                      <p:cBhvr>
                                        <p:cTn id="52" dur="500"/>
                                        <p:tgtEl>
                                          <p:spTgt spid="53"/>
                                        </p:tgtEl>
                                      </p:cBhvr>
                                    </p:animEffect>
                                  </p:childTnLst>
                                </p:cTn>
                              </p:par>
                            </p:childTnLst>
                          </p:cTn>
                        </p:par>
                        <p:par>
                          <p:cTn id="53" fill="hold">
                            <p:stCondLst>
                              <p:cond delay="3450"/>
                            </p:stCondLst>
                            <p:childTnLst>
                              <p:par>
                                <p:cTn id="54" presetID="17" presetClass="entr" presetSubtype="10" fill="hold" nodeType="afterEffect">
                                  <p:stCondLst>
                                    <p:cond delay="0"/>
                                  </p:stCondLst>
                                  <p:childTnLst>
                                    <p:set>
                                      <p:cBhvr>
                                        <p:cTn id="55" dur="1" fill="hold">
                                          <p:stCondLst>
                                            <p:cond delay="0"/>
                                          </p:stCondLst>
                                        </p:cTn>
                                        <p:tgtEl>
                                          <p:spTgt spid="6"/>
                                        </p:tgtEl>
                                        <p:attrNameLst>
                                          <p:attrName>style.visibility</p:attrName>
                                        </p:attrNameLst>
                                      </p:cBhvr>
                                      <p:to>
                                        <p:strVal val="visible"/>
                                      </p:to>
                                    </p:set>
                                    <p:anim calcmode="lin" valueType="num">
                                      <p:cBhvr>
                                        <p:cTn id="56" dur="500" fill="hold"/>
                                        <p:tgtEl>
                                          <p:spTgt spid="6"/>
                                        </p:tgtEl>
                                        <p:attrNameLst>
                                          <p:attrName>ppt_w</p:attrName>
                                        </p:attrNameLst>
                                      </p:cBhvr>
                                      <p:tavLst>
                                        <p:tav tm="0">
                                          <p:val>
                                            <p:fltVal val="0"/>
                                          </p:val>
                                        </p:tav>
                                        <p:tav tm="100000">
                                          <p:val>
                                            <p:strVal val="#ppt_w"/>
                                          </p:val>
                                        </p:tav>
                                      </p:tavLst>
                                    </p:anim>
                                    <p:anim calcmode="lin" valueType="num">
                                      <p:cBhvr>
                                        <p:cTn id="57" dur="500" fill="hold"/>
                                        <p:tgtEl>
                                          <p:spTgt spid="6"/>
                                        </p:tgtEl>
                                        <p:attrNameLst>
                                          <p:attrName>ppt_h</p:attrName>
                                        </p:attrNameLst>
                                      </p:cBhvr>
                                      <p:tavLst>
                                        <p:tav tm="0">
                                          <p:val>
                                            <p:strVal val="#ppt_h"/>
                                          </p:val>
                                        </p:tav>
                                        <p:tav tm="100000">
                                          <p:val>
                                            <p:strVal val="#ppt_h"/>
                                          </p:val>
                                        </p:tav>
                                      </p:tavLst>
                                    </p:anim>
                                  </p:childTnLst>
                                </p:cTn>
                              </p:par>
                            </p:childTnLst>
                          </p:cTn>
                        </p:par>
                        <p:par>
                          <p:cTn id="58" fill="hold">
                            <p:stCondLst>
                              <p:cond delay="3950"/>
                            </p:stCondLst>
                            <p:childTnLst>
                              <p:par>
                                <p:cTn id="59" presetID="17" presetClass="entr" presetSubtype="10" fill="hold" nodeType="afterEffect">
                                  <p:stCondLst>
                                    <p:cond delay="0"/>
                                  </p:stCondLst>
                                  <p:childTnLst>
                                    <p:set>
                                      <p:cBhvr>
                                        <p:cTn id="60" dur="1" fill="hold">
                                          <p:stCondLst>
                                            <p:cond delay="0"/>
                                          </p:stCondLst>
                                        </p:cTn>
                                        <p:tgtEl>
                                          <p:spTgt spid="8"/>
                                        </p:tgtEl>
                                        <p:attrNameLst>
                                          <p:attrName>style.visibility</p:attrName>
                                        </p:attrNameLst>
                                      </p:cBhvr>
                                      <p:to>
                                        <p:strVal val="visible"/>
                                      </p:to>
                                    </p:set>
                                    <p:anim calcmode="lin" valueType="num">
                                      <p:cBhvr>
                                        <p:cTn id="61" dur="500" fill="hold"/>
                                        <p:tgtEl>
                                          <p:spTgt spid="8"/>
                                        </p:tgtEl>
                                        <p:attrNameLst>
                                          <p:attrName>ppt_w</p:attrName>
                                        </p:attrNameLst>
                                      </p:cBhvr>
                                      <p:tavLst>
                                        <p:tav tm="0">
                                          <p:val>
                                            <p:fltVal val="0"/>
                                          </p:val>
                                        </p:tav>
                                        <p:tav tm="100000">
                                          <p:val>
                                            <p:strVal val="#ppt_w"/>
                                          </p:val>
                                        </p:tav>
                                      </p:tavLst>
                                    </p:anim>
                                    <p:anim calcmode="lin" valueType="num">
                                      <p:cBhvr>
                                        <p:cTn id="62" dur="5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blinds(horizontal)">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68" repeatCount="indefinite" fill="hold" display="0">
                  <p:stCondLst>
                    <p:cond delay="indefinite"/>
                  </p:stCondLst>
                  <p:endCondLst>
                    <p:cond evt="onStopAudio" delay="0">
                      <p:tgtEl>
                        <p:sldTgt/>
                      </p:tgtEl>
                    </p:cond>
                  </p:endCondLst>
                </p:cTn>
                <p:tgtEl>
                  <p:spTgt spid="7"/>
                </p:tgtEl>
              </p:cMediaNode>
            </p:audio>
          </p:childTnLst>
        </p:cTn>
      </p:par>
    </p:tnLst>
    <p:bldLst>
      <p:bldP spid="3" grpId="0"/>
      <p:bldP spid="10"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852"/>
          <p:cNvPicPr>
            <a:picLocks noChangeAspect="1"/>
          </p:cNvPicPr>
          <p:nvPr/>
        </p:nvPicPr>
        <p:blipFill>
          <a:blip r:embed="rId1"/>
          <a:stretch>
            <a:fillRect/>
          </a:stretch>
        </p:blipFill>
        <p:spPr>
          <a:xfrm>
            <a:off x="2574925" y="810260"/>
            <a:ext cx="981075" cy="889635"/>
          </a:xfrm>
          <a:prstGeom prst="rect">
            <a:avLst/>
          </a:prstGeom>
        </p:spPr>
      </p:pic>
      <p:pic>
        <p:nvPicPr>
          <p:cNvPr id="18" name="图片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3265" y="727075"/>
            <a:ext cx="7697470" cy="4303395"/>
          </a:xfrm>
          <a:prstGeom prst="rect">
            <a:avLst/>
          </a:prstGeom>
        </p:spPr>
      </p:pic>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lang="zh-CN" altLang="en-US" sz="2000" b="0">
                  <a:solidFill>
                    <a:srgbClr val="FF7F7F"/>
                  </a:solidFill>
                  <a:latin typeface="微软雅黑" panose="020B0503020204020204" charset="-122"/>
                  <a:ea typeface="微软雅黑" panose="020B0503020204020204" charset="-122"/>
                </a:rPr>
                <a:t>思维导图</a:t>
              </a:r>
              <a:endParaRPr lang="zh-CN" altLang="en-US"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3"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strVal val="#ppt_h"/>
                                          </p:val>
                                        </p:tav>
                                        <p:tav tm="100000">
                                          <p:val>
                                            <p:strVal val="#ppt_h"/>
                                          </p:val>
                                        </p:tav>
                                      </p:tavLst>
                                    </p:anim>
                                  </p:childTnLst>
                                </p:cTn>
                              </p:par>
                              <p:par>
                                <p:cTn id="9" presetID="47" presetClass="entr" presetSubtype="0"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anim calcmode="lin" valueType="num">
                                      <p:cBhvr>
                                        <p:cTn id="12" dur="500" fill="hold"/>
                                        <p:tgtEl>
                                          <p:spTgt spid="29"/>
                                        </p:tgtEl>
                                        <p:attrNameLst>
                                          <p:attrName>ppt_x</p:attrName>
                                        </p:attrNameLst>
                                      </p:cBhvr>
                                      <p:tavLst>
                                        <p:tav tm="0">
                                          <p:val>
                                            <p:strVal val="#ppt_x"/>
                                          </p:val>
                                        </p:tav>
                                        <p:tav tm="100000">
                                          <p:val>
                                            <p:strVal val="#ppt_x"/>
                                          </p:val>
                                        </p:tav>
                                      </p:tavLst>
                                    </p:anim>
                                    <p:anim calcmode="lin" valueType="num">
                                      <p:cBhvr>
                                        <p:cTn id="13"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六边形 1"/>
          <p:cNvSpPr/>
          <p:nvPr/>
        </p:nvSpPr>
        <p:spPr>
          <a:xfrm rot="5400000">
            <a:off x="1083945" y="1967865"/>
            <a:ext cx="1861185" cy="1729105"/>
          </a:xfrm>
          <a:prstGeom prst="hexagon">
            <a:avLst/>
          </a:prstGeom>
          <a:solidFill>
            <a:srgbClr val="FF7F7F"/>
          </a:solidFill>
          <a:ln>
            <a:solidFill>
              <a:schemeClr val="bg1">
                <a:lumMod val="9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六边形 2"/>
          <p:cNvSpPr/>
          <p:nvPr/>
        </p:nvSpPr>
        <p:spPr>
          <a:xfrm rot="5400000">
            <a:off x="4228798" y="1869826"/>
            <a:ext cx="668234" cy="576064"/>
          </a:xfrm>
          <a:prstGeom prst="hexagon">
            <a:avLst/>
          </a:prstGeom>
          <a:solidFill>
            <a:schemeClr val="bg1">
              <a:lumMod val="95000"/>
            </a:schemeClr>
          </a:solidFill>
          <a:ln>
            <a:solidFill>
              <a:schemeClr val="bg1">
                <a:lumMod val="9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文本框 53"/>
          <p:cNvSpPr txBox="1">
            <a:spLocks noChangeArrowheads="1"/>
          </p:cNvSpPr>
          <p:nvPr/>
        </p:nvSpPr>
        <p:spPr bwMode="auto">
          <a:xfrm>
            <a:off x="4973002" y="1954494"/>
            <a:ext cx="28352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zh-CN" altLang="en-US" dirty="0">
                <a:solidFill>
                  <a:srgbClr val="FF7F7F"/>
                </a:solidFill>
                <a:latin typeface="黑体-简" pitchFamily="2" charset="-122"/>
                <a:ea typeface="黑体-简" pitchFamily="2" charset="-122"/>
              </a:rPr>
              <a:t>消毒灭菌</a:t>
            </a:r>
            <a:endParaRPr lang="zh-CN" altLang="en-US" dirty="0">
              <a:solidFill>
                <a:srgbClr val="FF7F7F"/>
              </a:solidFill>
              <a:latin typeface="黑体-简" pitchFamily="2" charset="-122"/>
              <a:ea typeface="黑体-简" pitchFamily="2" charset="-122"/>
            </a:endParaRPr>
          </a:p>
        </p:txBody>
      </p:sp>
      <p:sp>
        <p:nvSpPr>
          <p:cNvPr id="7" name="文本框 53"/>
          <p:cNvSpPr txBox="1">
            <a:spLocks noChangeArrowheads="1"/>
          </p:cNvSpPr>
          <p:nvPr/>
        </p:nvSpPr>
        <p:spPr bwMode="auto">
          <a:xfrm>
            <a:off x="3598676" y="1896248"/>
            <a:ext cx="194421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rgbClr val="FF7F7F"/>
                </a:solidFill>
                <a:latin typeface="黑体-简" pitchFamily="2" charset="-122"/>
                <a:ea typeface="黑体-简" pitchFamily="2" charset="-122"/>
              </a:rPr>
              <a:t>01</a:t>
            </a:r>
            <a:endParaRPr lang="en-US" altLang="zh-CN" sz="2800" dirty="0">
              <a:solidFill>
                <a:srgbClr val="FF7F7F"/>
              </a:solidFill>
              <a:latin typeface="黑体-简" pitchFamily="2" charset="-122"/>
              <a:ea typeface="黑体-简" pitchFamily="2" charset="-122"/>
            </a:endParaRPr>
          </a:p>
        </p:txBody>
      </p:sp>
      <p:sp>
        <p:nvSpPr>
          <p:cNvPr id="17" name="文本框 53"/>
          <p:cNvSpPr txBox="1">
            <a:spLocks noChangeArrowheads="1"/>
          </p:cNvSpPr>
          <p:nvPr/>
        </p:nvSpPr>
        <p:spPr bwMode="auto">
          <a:xfrm>
            <a:off x="1022985" y="2226945"/>
            <a:ext cx="1982470" cy="1137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zh-CN" altLang="en-US" sz="4000" dirty="0">
                <a:solidFill>
                  <a:schemeClr val="bg1"/>
                </a:solidFill>
                <a:latin typeface="方正兰亭中粗黑_GBK" panose="02000000000000000000" pitchFamily="2" charset="-122"/>
                <a:ea typeface="方正兰亭中粗黑_GBK" panose="02000000000000000000" pitchFamily="2" charset="-122"/>
              </a:rPr>
              <a:t>目录</a:t>
            </a:r>
            <a:r>
              <a:rPr lang="en-US" altLang="zh-CN" sz="2800" dirty="0">
                <a:solidFill>
                  <a:schemeClr val="bg1"/>
                </a:solidFill>
                <a:latin typeface="方正兰亭中粗黑_GBK" panose="02000000000000000000" pitchFamily="2" charset="-122"/>
                <a:ea typeface="方正兰亭中粗黑_GBK" panose="02000000000000000000" pitchFamily="2" charset="-122"/>
              </a:rPr>
              <a:t>CONTENT</a:t>
            </a:r>
            <a:endParaRPr lang="en-US" altLang="zh-CN" sz="2800" dirty="0">
              <a:solidFill>
                <a:schemeClr val="bg1"/>
              </a:solidFill>
              <a:latin typeface="方正兰亭中粗黑_GBK" panose="02000000000000000000" pitchFamily="2" charset="-122"/>
              <a:ea typeface="方正兰亭中粗黑_GBK" panose="02000000000000000000" pitchFamily="2" charset="-122"/>
            </a:endParaRPr>
          </a:p>
        </p:txBody>
      </p:sp>
      <p:sp>
        <p:nvSpPr>
          <p:cNvPr id="18" name="六边形 17"/>
          <p:cNvSpPr/>
          <p:nvPr/>
        </p:nvSpPr>
        <p:spPr>
          <a:xfrm rot="5400000">
            <a:off x="4272671" y="3250343"/>
            <a:ext cx="668234" cy="576064"/>
          </a:xfrm>
          <a:prstGeom prst="hexagon">
            <a:avLst/>
          </a:prstGeom>
          <a:solidFill>
            <a:schemeClr val="bg1">
              <a:lumMod val="95000"/>
            </a:schemeClr>
          </a:solidFill>
          <a:ln>
            <a:solidFill>
              <a:schemeClr val="bg1">
                <a:lumMod val="9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文本框 53"/>
          <p:cNvSpPr txBox="1">
            <a:spLocks noChangeArrowheads="1"/>
          </p:cNvSpPr>
          <p:nvPr/>
        </p:nvSpPr>
        <p:spPr bwMode="auto">
          <a:xfrm>
            <a:off x="4930775" y="3321646"/>
            <a:ext cx="291973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zh-CN" altLang="en-US" dirty="0">
                <a:solidFill>
                  <a:srgbClr val="FF7F7F"/>
                </a:solidFill>
                <a:latin typeface="黑体-简" pitchFamily="2" charset="-122"/>
                <a:ea typeface="黑体-简" pitchFamily="2" charset="-122"/>
              </a:rPr>
              <a:t>隔离技术</a:t>
            </a:r>
            <a:endParaRPr lang="zh-CN" altLang="en-US" dirty="0">
              <a:solidFill>
                <a:srgbClr val="FF7F7F"/>
              </a:solidFill>
              <a:latin typeface="黑体-简" pitchFamily="2" charset="-122"/>
              <a:ea typeface="黑体-简" pitchFamily="2" charset="-122"/>
            </a:endParaRPr>
          </a:p>
        </p:txBody>
      </p:sp>
      <p:sp>
        <p:nvSpPr>
          <p:cNvPr id="20" name="文本框 53"/>
          <p:cNvSpPr txBox="1">
            <a:spLocks noChangeArrowheads="1"/>
          </p:cNvSpPr>
          <p:nvPr/>
        </p:nvSpPr>
        <p:spPr bwMode="auto">
          <a:xfrm>
            <a:off x="3683917" y="3314507"/>
            <a:ext cx="194421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rgbClr val="FF7F7F"/>
                </a:solidFill>
                <a:latin typeface="黑体-简" pitchFamily="2" charset="-122"/>
                <a:ea typeface="黑体-简" pitchFamily="2" charset="-122"/>
              </a:rPr>
              <a:t>02</a:t>
            </a:r>
            <a:endParaRPr lang="en-US" altLang="zh-CN" sz="2800" dirty="0">
              <a:solidFill>
                <a:srgbClr val="FF7F7F"/>
              </a:solidFill>
              <a:latin typeface="黑体-简" pitchFamily="2" charset="-122"/>
              <a:ea typeface="黑体-简" pitchFamily="2" charset="-122"/>
            </a:endParaRPr>
          </a:p>
        </p:txBody>
      </p:sp>
      <p:pic>
        <p:nvPicPr>
          <p:cNvPr id="35" name="图片 34" descr="11"/>
          <p:cNvPicPr>
            <a:picLocks noChangeAspect="1"/>
          </p:cNvPicPr>
          <p:nvPr/>
        </p:nvPicPr>
        <p:blipFill>
          <a:blip r:embed="rId1"/>
          <a:stretch>
            <a:fillRect/>
          </a:stretch>
        </p:blipFill>
        <p:spPr>
          <a:xfrm rot="20700000">
            <a:off x="-878205" y="-423545"/>
            <a:ext cx="5518150" cy="2414270"/>
          </a:xfrm>
          <a:prstGeom prst="rect">
            <a:avLst/>
          </a:prstGeom>
        </p:spPr>
      </p:pic>
      <p:pic>
        <p:nvPicPr>
          <p:cNvPr id="8" name="图片 7" descr="852"/>
          <p:cNvPicPr>
            <a:picLocks noChangeAspect="1"/>
          </p:cNvPicPr>
          <p:nvPr/>
        </p:nvPicPr>
        <p:blipFill>
          <a:blip r:embed="rId2"/>
          <a:stretch>
            <a:fillRect/>
          </a:stretch>
        </p:blipFill>
        <p:spPr>
          <a:xfrm>
            <a:off x="539115" y="3364230"/>
            <a:ext cx="981075" cy="889635"/>
          </a:xfrm>
          <a:prstGeom prst="rect">
            <a:avLst/>
          </a:prstGeom>
        </p:spPr>
      </p:pic>
      <p:pic>
        <p:nvPicPr>
          <p:cNvPr id="9" name="图片 8" descr="852"/>
          <p:cNvPicPr>
            <a:picLocks noChangeAspect="1"/>
          </p:cNvPicPr>
          <p:nvPr/>
        </p:nvPicPr>
        <p:blipFill>
          <a:blip r:embed="rId2"/>
          <a:stretch>
            <a:fillRect/>
          </a:stretch>
        </p:blipFill>
        <p:spPr>
          <a:xfrm rot="15000000">
            <a:off x="7427595" y="688340"/>
            <a:ext cx="981075" cy="88963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fltVal val="0"/>
                                          </p:val>
                                        </p:tav>
                                        <p:tav tm="100000">
                                          <p:val>
                                            <p:strVal val="#ppt_w"/>
                                          </p:val>
                                        </p:tav>
                                      </p:tavLst>
                                    </p:anim>
                                    <p:anim calcmode="lin" valueType="num">
                                      <p:cBhvr>
                                        <p:cTn id="13" dur="1000" fill="hold"/>
                                        <p:tgtEl>
                                          <p:spTgt spid="3"/>
                                        </p:tgtEl>
                                        <p:attrNameLst>
                                          <p:attrName>ppt_h</p:attrName>
                                        </p:attrNameLst>
                                      </p:cBhvr>
                                      <p:tavLst>
                                        <p:tav tm="0">
                                          <p:val>
                                            <p:fltVal val="0"/>
                                          </p:val>
                                        </p:tav>
                                        <p:tav tm="100000">
                                          <p:val>
                                            <p:strVal val="#ppt_h"/>
                                          </p:val>
                                        </p:tav>
                                      </p:tavLst>
                                    </p:anim>
                                    <p:anim calcmode="lin" valueType="num">
                                      <p:cBhvr>
                                        <p:cTn id="14" dur="1000" fill="hold"/>
                                        <p:tgtEl>
                                          <p:spTgt spid="3"/>
                                        </p:tgtEl>
                                        <p:attrNameLst>
                                          <p:attrName>style.rotation</p:attrName>
                                        </p:attrNameLst>
                                      </p:cBhvr>
                                      <p:tavLst>
                                        <p:tav tm="0">
                                          <p:val>
                                            <p:fltVal val="90"/>
                                          </p:val>
                                        </p:tav>
                                        <p:tav tm="100000">
                                          <p:val>
                                            <p:fltVal val="0"/>
                                          </p:val>
                                        </p:tav>
                                      </p:tavLst>
                                    </p:anim>
                                    <p:animEffect transition="in" filter="fade">
                                      <p:cBhvr>
                                        <p:cTn id="15" dur="1000"/>
                                        <p:tgtEl>
                                          <p:spTgt spid="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31" presetClass="entr" presetSubtype="0"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1000" fill="hold"/>
                                        <p:tgtEl>
                                          <p:spTgt spid="18"/>
                                        </p:tgtEl>
                                        <p:attrNameLst>
                                          <p:attrName>ppt_w</p:attrName>
                                        </p:attrNameLst>
                                      </p:cBhvr>
                                      <p:tavLst>
                                        <p:tav tm="0">
                                          <p:val>
                                            <p:fltVal val="0"/>
                                          </p:val>
                                        </p:tav>
                                        <p:tav tm="100000">
                                          <p:val>
                                            <p:strVal val="#ppt_w"/>
                                          </p:val>
                                        </p:tav>
                                      </p:tavLst>
                                    </p:anim>
                                    <p:anim calcmode="lin" valueType="num">
                                      <p:cBhvr>
                                        <p:cTn id="28" dur="1000" fill="hold"/>
                                        <p:tgtEl>
                                          <p:spTgt spid="18"/>
                                        </p:tgtEl>
                                        <p:attrNameLst>
                                          <p:attrName>ppt_h</p:attrName>
                                        </p:attrNameLst>
                                      </p:cBhvr>
                                      <p:tavLst>
                                        <p:tav tm="0">
                                          <p:val>
                                            <p:fltVal val="0"/>
                                          </p:val>
                                        </p:tav>
                                        <p:tav tm="100000">
                                          <p:val>
                                            <p:strVal val="#ppt_h"/>
                                          </p:val>
                                        </p:tav>
                                      </p:tavLst>
                                    </p:anim>
                                    <p:anim calcmode="lin" valueType="num">
                                      <p:cBhvr>
                                        <p:cTn id="29" dur="1000" fill="hold"/>
                                        <p:tgtEl>
                                          <p:spTgt spid="18"/>
                                        </p:tgtEl>
                                        <p:attrNameLst>
                                          <p:attrName>style.rotation</p:attrName>
                                        </p:attrNameLst>
                                      </p:cBhvr>
                                      <p:tavLst>
                                        <p:tav tm="0">
                                          <p:val>
                                            <p:fltVal val="90"/>
                                          </p:val>
                                        </p:tav>
                                        <p:tav tm="100000">
                                          <p:val>
                                            <p:fltVal val="0"/>
                                          </p:val>
                                        </p:tav>
                                      </p:tavLst>
                                    </p:anim>
                                    <p:animEffect transition="in" filter="fade">
                                      <p:cBhvr>
                                        <p:cTn id="30" dur="1000"/>
                                        <p:tgtEl>
                                          <p:spTgt spid="18"/>
                                        </p:tgtEl>
                                      </p:cBhvr>
                                    </p:animEffect>
                                  </p:childTnLst>
                                </p:cTn>
                              </p:par>
                            </p:childTnLst>
                          </p:cTn>
                        </p:par>
                        <p:par>
                          <p:cTn id="31" fill="hold">
                            <p:stCondLst>
                              <p:cond delay="3500"/>
                            </p:stCondLst>
                            <p:childTnLst>
                              <p:par>
                                <p:cTn id="32" presetID="10" presetClass="entr" presetSubtype="0"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par>
                          <p:cTn id="35" fill="hold">
                            <p:stCondLst>
                              <p:cond delay="4000"/>
                            </p:stCondLst>
                            <p:childTnLst>
                              <p:par>
                                <p:cTn id="36" presetID="22" presetClass="entr" presetSubtype="8" fill="hold" grpId="0"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ipe(left)">
                                      <p:cBhvr>
                                        <p:cTn id="38" dur="500"/>
                                        <p:tgtEl>
                                          <p:spTgt spid="4"/>
                                        </p:tgtEl>
                                      </p:cBhvr>
                                    </p:animEffect>
                                  </p:childTnLst>
                                </p:cTn>
                              </p:par>
                            </p:childTnLst>
                          </p:cTn>
                        </p:par>
                        <p:par>
                          <p:cTn id="39" fill="hold">
                            <p:stCondLst>
                              <p:cond delay="4500"/>
                            </p:stCondLst>
                            <p:childTnLst>
                              <p:par>
                                <p:cTn id="40" presetID="31" presetClass="entr" presetSubtype="0" fill="hold" grpId="0" nodeType="afterEffect">
                                  <p:stCondLst>
                                    <p:cond delay="0"/>
                                  </p:stCondLst>
                                  <p:childTnLst>
                                    <p:set>
                                      <p:cBhvr>
                                        <p:cTn id="41" dur="1" fill="hold">
                                          <p:stCondLst>
                                            <p:cond delay="0"/>
                                          </p:stCondLst>
                                        </p:cTn>
                                        <p:tgtEl>
                                          <p:spTgt spid="2"/>
                                        </p:tgtEl>
                                        <p:attrNameLst>
                                          <p:attrName>style.visibility</p:attrName>
                                        </p:attrNameLst>
                                      </p:cBhvr>
                                      <p:to>
                                        <p:strVal val="visible"/>
                                      </p:to>
                                    </p:set>
                                    <p:anim calcmode="lin" valueType="num">
                                      <p:cBhvr>
                                        <p:cTn id="42" dur="1000" fill="hold"/>
                                        <p:tgtEl>
                                          <p:spTgt spid="2"/>
                                        </p:tgtEl>
                                        <p:attrNameLst>
                                          <p:attrName>ppt_w</p:attrName>
                                        </p:attrNameLst>
                                      </p:cBhvr>
                                      <p:tavLst>
                                        <p:tav tm="0">
                                          <p:val>
                                            <p:fltVal val="0"/>
                                          </p:val>
                                        </p:tav>
                                        <p:tav tm="100000">
                                          <p:val>
                                            <p:strVal val="#ppt_w"/>
                                          </p:val>
                                        </p:tav>
                                      </p:tavLst>
                                    </p:anim>
                                    <p:anim calcmode="lin" valueType="num">
                                      <p:cBhvr>
                                        <p:cTn id="43" dur="1000" fill="hold"/>
                                        <p:tgtEl>
                                          <p:spTgt spid="2"/>
                                        </p:tgtEl>
                                        <p:attrNameLst>
                                          <p:attrName>ppt_h</p:attrName>
                                        </p:attrNameLst>
                                      </p:cBhvr>
                                      <p:tavLst>
                                        <p:tav tm="0">
                                          <p:val>
                                            <p:fltVal val="0"/>
                                          </p:val>
                                        </p:tav>
                                        <p:tav tm="100000">
                                          <p:val>
                                            <p:strVal val="#ppt_h"/>
                                          </p:val>
                                        </p:tav>
                                      </p:tavLst>
                                    </p:anim>
                                    <p:anim calcmode="lin" valueType="num">
                                      <p:cBhvr>
                                        <p:cTn id="44" dur="1000" fill="hold"/>
                                        <p:tgtEl>
                                          <p:spTgt spid="2"/>
                                        </p:tgtEl>
                                        <p:attrNameLst>
                                          <p:attrName>style.rotation</p:attrName>
                                        </p:attrNameLst>
                                      </p:cBhvr>
                                      <p:tavLst>
                                        <p:tav tm="0">
                                          <p:val>
                                            <p:fltVal val="90"/>
                                          </p:val>
                                        </p:tav>
                                        <p:tav tm="100000">
                                          <p:val>
                                            <p:fltVal val="0"/>
                                          </p:val>
                                        </p:tav>
                                      </p:tavLst>
                                    </p:anim>
                                    <p:animEffect transition="in" filter="fade">
                                      <p:cBhvr>
                                        <p:cTn id="45" dur="1000"/>
                                        <p:tgtEl>
                                          <p:spTgt spid="2"/>
                                        </p:tgtEl>
                                      </p:cBhvr>
                                    </p:animEffect>
                                  </p:childTnLst>
                                </p:cTn>
                              </p:par>
                            </p:childTnLst>
                          </p:cTn>
                        </p:par>
                        <p:par>
                          <p:cTn id="46" fill="hold">
                            <p:stCondLst>
                              <p:cond delay="5500"/>
                            </p:stCondLst>
                            <p:childTnLst>
                              <p:par>
                                <p:cTn id="47" presetID="50" presetClass="entr" presetSubtype="0" decel="100000" fill="hold" nodeType="afterEffect">
                                  <p:stCondLst>
                                    <p:cond delay="0"/>
                                  </p:stCondLst>
                                  <p:childTnLst>
                                    <p:set>
                                      <p:cBhvr>
                                        <p:cTn id="48" dur="1" fill="hold">
                                          <p:stCondLst>
                                            <p:cond delay="0"/>
                                          </p:stCondLst>
                                        </p:cTn>
                                        <p:tgtEl>
                                          <p:spTgt spid="35"/>
                                        </p:tgtEl>
                                        <p:attrNameLst>
                                          <p:attrName>style.visibility</p:attrName>
                                        </p:attrNameLst>
                                      </p:cBhvr>
                                      <p:to>
                                        <p:strVal val="visible"/>
                                      </p:to>
                                    </p:set>
                                    <p:anim calcmode="lin" valueType="num">
                                      <p:cBhvr>
                                        <p:cTn id="49" dur="1000" fill="hold"/>
                                        <p:tgtEl>
                                          <p:spTgt spid="35"/>
                                        </p:tgtEl>
                                        <p:attrNameLst>
                                          <p:attrName>ppt_w</p:attrName>
                                        </p:attrNameLst>
                                      </p:cBhvr>
                                      <p:tavLst>
                                        <p:tav tm="0">
                                          <p:val>
                                            <p:strVal val="#ppt_w+.3"/>
                                          </p:val>
                                        </p:tav>
                                        <p:tav tm="100000">
                                          <p:val>
                                            <p:strVal val="#ppt_w"/>
                                          </p:val>
                                        </p:tav>
                                      </p:tavLst>
                                    </p:anim>
                                    <p:anim calcmode="lin" valueType="num">
                                      <p:cBhvr>
                                        <p:cTn id="50" dur="1000" fill="hold"/>
                                        <p:tgtEl>
                                          <p:spTgt spid="35"/>
                                        </p:tgtEl>
                                        <p:attrNameLst>
                                          <p:attrName>ppt_h</p:attrName>
                                        </p:attrNameLst>
                                      </p:cBhvr>
                                      <p:tavLst>
                                        <p:tav tm="0">
                                          <p:val>
                                            <p:strVal val="#ppt_h"/>
                                          </p:val>
                                        </p:tav>
                                        <p:tav tm="100000">
                                          <p:val>
                                            <p:strVal val="#ppt_h"/>
                                          </p:val>
                                        </p:tav>
                                      </p:tavLst>
                                    </p:anim>
                                    <p:animEffect transition="in" filter="fade">
                                      <p:cBhvr>
                                        <p:cTn id="51" dur="1000"/>
                                        <p:tgtEl>
                                          <p:spTgt spid="35"/>
                                        </p:tgtEl>
                                      </p:cBhvr>
                                    </p:animEffect>
                                  </p:childTnLst>
                                </p:cTn>
                              </p:par>
                            </p:childTnLst>
                          </p:cTn>
                        </p:par>
                        <p:par>
                          <p:cTn id="52" fill="hold">
                            <p:stCondLst>
                              <p:cond delay="6500"/>
                            </p:stCondLst>
                            <p:childTnLst>
                              <p:par>
                                <p:cTn id="53" presetID="17" presetClass="entr" presetSubtype="10" fill="hold" nodeType="after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p:cTn id="55" dur="500" fill="hold"/>
                                        <p:tgtEl>
                                          <p:spTgt spid="8"/>
                                        </p:tgtEl>
                                        <p:attrNameLst>
                                          <p:attrName>ppt_w</p:attrName>
                                        </p:attrNameLst>
                                      </p:cBhvr>
                                      <p:tavLst>
                                        <p:tav tm="0">
                                          <p:val>
                                            <p:fltVal val="0"/>
                                          </p:val>
                                        </p:tav>
                                        <p:tav tm="100000">
                                          <p:val>
                                            <p:strVal val="#ppt_w"/>
                                          </p:val>
                                        </p:tav>
                                      </p:tavLst>
                                    </p:anim>
                                    <p:anim calcmode="lin" valueType="num">
                                      <p:cBhvr>
                                        <p:cTn id="56" dur="500" fill="hold"/>
                                        <p:tgtEl>
                                          <p:spTgt spid="8"/>
                                        </p:tgtEl>
                                        <p:attrNameLst>
                                          <p:attrName>ppt_h</p:attrName>
                                        </p:attrNameLst>
                                      </p:cBhvr>
                                      <p:tavLst>
                                        <p:tav tm="0">
                                          <p:val>
                                            <p:strVal val="#ppt_h"/>
                                          </p:val>
                                        </p:tav>
                                        <p:tav tm="100000">
                                          <p:val>
                                            <p:strVal val="#ppt_h"/>
                                          </p:val>
                                        </p:tav>
                                      </p:tavLst>
                                    </p:anim>
                                  </p:childTnLst>
                                </p:cTn>
                              </p:par>
                            </p:childTnLst>
                          </p:cTn>
                        </p:par>
                        <p:par>
                          <p:cTn id="57" fill="hold">
                            <p:stCondLst>
                              <p:cond delay="7000"/>
                            </p:stCondLst>
                            <p:childTnLst>
                              <p:par>
                                <p:cTn id="58" presetID="17" presetClass="entr" presetSubtype="10" fill="hold" nodeType="afterEffect">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cBhvr>
                                        <p:cTn id="60" dur="500" fill="hold"/>
                                        <p:tgtEl>
                                          <p:spTgt spid="9"/>
                                        </p:tgtEl>
                                        <p:attrNameLst>
                                          <p:attrName>ppt_w</p:attrName>
                                        </p:attrNameLst>
                                      </p:cBhvr>
                                      <p:tavLst>
                                        <p:tav tm="0">
                                          <p:val>
                                            <p:fltVal val="0"/>
                                          </p:val>
                                        </p:tav>
                                        <p:tav tm="100000">
                                          <p:val>
                                            <p:strVal val="#ppt_w"/>
                                          </p:val>
                                        </p:tav>
                                      </p:tavLst>
                                    </p:anim>
                                    <p:anim calcmode="lin" valueType="num">
                                      <p:cBhvr>
                                        <p:cTn id="61"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6" grpId="0"/>
      <p:bldP spid="7" grpId="0"/>
      <p:bldP spid="17" grpId="0"/>
      <p:bldP spid="18" grpId="0" bldLvl="0" animBg="1"/>
      <p:bldP spid="4" grpId="0"/>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对角圆角矩形 4"/>
          <p:cNvSpPr/>
          <p:nvPr/>
        </p:nvSpPr>
        <p:spPr>
          <a:xfrm>
            <a:off x="1739265" y="1735455"/>
            <a:ext cx="5528310" cy="1240155"/>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1">
              <a:latin typeface="微软雅黑" panose="020B0503020204020204" charset="-122"/>
              <a:ea typeface="微软雅黑" panose="020B0503020204020204" charset="-122"/>
            </a:endParaRPr>
          </a:p>
        </p:txBody>
      </p:sp>
      <p:pic>
        <p:nvPicPr>
          <p:cNvPr id="8" name="图片 7" descr="852"/>
          <p:cNvPicPr>
            <a:picLocks noChangeAspect="1"/>
          </p:cNvPicPr>
          <p:nvPr/>
        </p:nvPicPr>
        <p:blipFill>
          <a:blip r:embed="rId1"/>
          <a:stretch>
            <a:fillRect/>
          </a:stretch>
        </p:blipFill>
        <p:spPr>
          <a:xfrm>
            <a:off x="669925" y="802640"/>
            <a:ext cx="981075" cy="889635"/>
          </a:xfrm>
          <a:prstGeom prst="rect">
            <a:avLst/>
          </a:prstGeom>
        </p:spPr>
      </p:pic>
      <p:sp>
        <p:nvSpPr>
          <p:cNvPr id="10" name="文本框 9"/>
          <p:cNvSpPr txBox="1"/>
          <p:nvPr/>
        </p:nvSpPr>
        <p:spPr>
          <a:xfrm>
            <a:off x="2275417" y="1971426"/>
            <a:ext cx="4593590" cy="768350"/>
          </a:xfrm>
          <a:prstGeom prst="rect">
            <a:avLst/>
          </a:prstGeom>
          <a:noFill/>
        </p:spPr>
        <p:txBody>
          <a:bodyPr wrap="none" rtlCol="0">
            <a:spAutoFit/>
          </a:bodyPr>
          <a:lstStyle/>
          <a:p>
            <a:pPr algn="l"/>
            <a:r>
              <a:rPr lang="zh-CN" altLang="en-US" sz="4400" b="1">
                <a:solidFill>
                  <a:schemeClr val="bg1"/>
                </a:solidFill>
                <a:latin typeface="微软雅黑" panose="020B0503020204020204" charset="-122"/>
                <a:ea typeface="微软雅黑" panose="020B0503020204020204" charset="-122"/>
              </a:rPr>
              <a:t>任务一</a:t>
            </a:r>
            <a:r>
              <a:rPr lang="en-US" altLang="zh-CN" sz="4400" b="1">
                <a:solidFill>
                  <a:schemeClr val="bg1"/>
                </a:solidFill>
                <a:latin typeface="微软雅黑" panose="020B0503020204020204" charset="-122"/>
                <a:ea typeface="微软雅黑" panose="020B0503020204020204" charset="-122"/>
              </a:rPr>
              <a:t>   </a:t>
            </a:r>
            <a:r>
              <a:rPr lang="zh-CN" altLang="en-US" sz="4400" b="1">
                <a:solidFill>
                  <a:schemeClr val="bg1"/>
                </a:solidFill>
                <a:latin typeface="微软雅黑" panose="020B0503020204020204" charset="-122"/>
                <a:ea typeface="微软雅黑" panose="020B0503020204020204" charset="-122"/>
              </a:rPr>
              <a:t>消毒灭菌</a:t>
            </a:r>
            <a:endParaRPr lang="zh-CN" altLang="en-US" sz="4400" b="1">
              <a:solidFill>
                <a:schemeClr val="bg1"/>
              </a:solidFill>
              <a:latin typeface="微软雅黑" panose="020B0503020204020204" charset="-122"/>
              <a:ea typeface="微软雅黑" panose="020B0503020204020204" charset="-122"/>
            </a:endParaRPr>
          </a:p>
        </p:txBody>
      </p:sp>
      <p:pic>
        <p:nvPicPr>
          <p:cNvPr id="9" name="图片 8" descr="852"/>
          <p:cNvPicPr>
            <a:picLocks noChangeAspect="1"/>
          </p:cNvPicPr>
          <p:nvPr/>
        </p:nvPicPr>
        <p:blipFill>
          <a:blip r:embed="rId1"/>
          <a:stretch>
            <a:fillRect/>
          </a:stretch>
        </p:blipFill>
        <p:spPr>
          <a:xfrm rot="15000000">
            <a:off x="3115945" y="300355"/>
            <a:ext cx="981075" cy="889635"/>
          </a:xfrm>
          <a:prstGeom prst="rect">
            <a:avLst/>
          </a:prstGeom>
        </p:spPr>
      </p:pic>
      <p:sp>
        <p:nvSpPr>
          <p:cNvPr id="3" name="对角圆角矩形 4"/>
          <p:cNvSpPr/>
          <p:nvPr/>
        </p:nvSpPr>
        <p:spPr>
          <a:xfrm>
            <a:off x="3834488" y="669485"/>
            <a:ext cx="1337863" cy="81680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1">
              <a:latin typeface="微软雅黑" panose="020B0503020204020204" charset="-122"/>
              <a:ea typeface="微软雅黑" panose="020B0503020204020204" charset="-122"/>
            </a:endParaRPr>
          </a:p>
        </p:txBody>
      </p:sp>
      <p:pic>
        <p:nvPicPr>
          <p:cNvPr id="6" name="图片 5"/>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4190778" y="802640"/>
            <a:ext cx="625282" cy="488777"/>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45300" fill="hold" grpId="0"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1+#ppt_w/2"/>
                                          </p:val>
                                        </p:tav>
                                        <p:tav tm="100000">
                                          <p:val>
                                            <p:strVal val="#ppt_x"/>
                                          </p:val>
                                        </p:tav>
                                      </p:tavLst>
                                    </p:anim>
                                    <p:anim calcmode="lin" valueType="num">
                                      <p:cBhvr additive="base">
                                        <p:cTn id="8" dur="75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1750"/>
                            </p:stCondLst>
                            <p:childTnLst>
                              <p:par>
                                <p:cTn id="10" presetID="17" presetClass="entr" presetSubtype="10"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strVal val="#ppt_h"/>
                                          </p:val>
                                        </p:tav>
                                        <p:tav tm="100000">
                                          <p:val>
                                            <p:strVal val="#ppt_h"/>
                                          </p:val>
                                        </p:tav>
                                      </p:tavLst>
                                    </p:anim>
                                  </p:childTnLst>
                                </p:cTn>
                              </p:par>
                            </p:childTnLst>
                          </p:cTn>
                        </p:par>
                        <p:par>
                          <p:cTn id="14" fill="hold">
                            <p:stCondLst>
                              <p:cond delay="2250"/>
                            </p:stCondLst>
                            <p:childTnLst>
                              <p:par>
                                <p:cTn id="15" presetID="17" presetClass="entr" presetSubtype="1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lang="zh-CN" altLang="en-US" sz="2000" b="0" dirty="0">
                  <a:solidFill>
                    <a:srgbClr val="FF7F7F"/>
                  </a:solidFill>
                  <a:latin typeface="微软雅黑" panose="020B0503020204020204" charset="-122"/>
                  <a:ea typeface="微软雅黑" panose="020B0503020204020204" charset="-122"/>
                </a:rPr>
                <a:t>子任务</a:t>
              </a:r>
              <a:r>
                <a:rPr lang="en-US" altLang="zh-CN" sz="2000" b="0" dirty="0">
                  <a:solidFill>
                    <a:srgbClr val="FF7F7F"/>
                  </a:solidFill>
                  <a:latin typeface="微软雅黑" panose="020B0503020204020204" charset="-122"/>
                  <a:ea typeface="微软雅黑" panose="020B0503020204020204" charset="-122"/>
                </a:rPr>
                <a:t>1  </a:t>
              </a:r>
              <a:r>
                <a:rPr lang="zh-CN" altLang="en-US" sz="2000" b="0" dirty="0">
                  <a:solidFill>
                    <a:srgbClr val="FF7F7F"/>
                  </a:solidFill>
                  <a:latin typeface="微软雅黑" panose="020B0503020204020204" charset="-122"/>
                  <a:ea typeface="微软雅黑" panose="020B0503020204020204" charset="-122"/>
                </a:rPr>
                <a:t>消毒灭菌概述</a:t>
              </a:r>
              <a:endParaRPr lang="zh-CN" altLang="en-US" sz="2000" b="0" dirty="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2" name="文本框 1"/>
          <p:cNvSpPr txBox="1"/>
          <p:nvPr/>
        </p:nvSpPr>
        <p:spPr>
          <a:xfrm>
            <a:off x="590550" y="929640"/>
            <a:ext cx="2505075" cy="368300"/>
          </a:xfrm>
          <a:prstGeom prst="rect">
            <a:avLst/>
          </a:prstGeom>
          <a:noFill/>
        </p:spPr>
        <p:txBody>
          <a:bodyPr wrap="square" rtlCol="0">
            <a:spAutoFit/>
          </a:bodyPr>
          <a:lstStyle/>
          <a:p>
            <a:r>
              <a:rPr lang="zh-CN" altLang="en-US" b="1" dirty="0"/>
              <a:t>一、消毒灭菌的概念</a:t>
            </a:r>
            <a:endParaRPr lang="zh-CN" altLang="en-US" b="1" dirty="0"/>
          </a:p>
        </p:txBody>
      </p:sp>
      <p:sp>
        <p:nvSpPr>
          <p:cNvPr id="4" name="文本框 3"/>
          <p:cNvSpPr txBox="1"/>
          <p:nvPr/>
        </p:nvSpPr>
        <p:spPr>
          <a:xfrm>
            <a:off x="1048043" y="1442668"/>
            <a:ext cx="7047914" cy="2122953"/>
          </a:xfrm>
          <a:prstGeom prst="rect">
            <a:avLst/>
          </a:prstGeom>
          <a:noFill/>
        </p:spPr>
        <p:txBody>
          <a:bodyPr wrap="square">
            <a:spAutoFit/>
          </a:bodyPr>
          <a:lstStyle/>
          <a:p>
            <a:pPr indent="266700" algn="just">
              <a:lnSpc>
                <a:spcPct val="150000"/>
              </a:lnSpc>
            </a:pPr>
            <a:r>
              <a:rPr lang="en-US" altLang="zh-CN" sz="1800" kern="100" dirty="0">
                <a:effectLst/>
                <a:latin typeface="宋体" panose="02010600030101010101" pitchFamily="2" charset="-122"/>
                <a:ea typeface="等线" panose="02010600030101010101" pitchFamily="2" charset="-122"/>
                <a:cs typeface="宋体" panose="02010600030101010101" pitchFamily="2" charset="-122"/>
              </a:rPr>
              <a:t>1.</a:t>
            </a:r>
            <a:r>
              <a:rPr lang="zh-CN" altLang="zh-CN" sz="1800" kern="100" dirty="0">
                <a:effectLst/>
                <a:latin typeface="等线" panose="02010600030101010101" pitchFamily="2" charset="-122"/>
                <a:ea typeface="宋体" panose="02010600030101010101" pitchFamily="2" charset="-122"/>
                <a:cs typeface="宋体" panose="02010600030101010101" pitchFamily="2" charset="-122"/>
              </a:rPr>
              <a:t>消毒</a:t>
            </a:r>
            <a:r>
              <a:rPr lang="en-US" altLang="zh-CN" sz="1800" kern="100" dirty="0">
                <a:effectLst/>
                <a:latin typeface="等线" panose="02010600030101010101" pitchFamily="2" charset="-122"/>
                <a:ea typeface="宋体" panose="02010600030101010101" pitchFamily="2" charset="-122"/>
                <a:cs typeface="宋体" panose="02010600030101010101" pitchFamily="2" charset="-122"/>
              </a:rPr>
              <a:t>   </a:t>
            </a:r>
            <a:r>
              <a:rPr lang="zh-CN" altLang="zh-CN" sz="1800" kern="100" dirty="0">
                <a:effectLst/>
                <a:latin typeface="等线" panose="02010600030101010101" pitchFamily="2" charset="-122"/>
                <a:ea typeface="宋体" panose="02010600030101010101" pitchFamily="2" charset="-122"/>
                <a:cs typeface="宋体" panose="02010600030101010101" pitchFamily="2" charset="-122"/>
              </a:rPr>
              <a:t>是指用物理、化学或生物的方法清除或杀灭环境中和媒介物上除芽胞以外的所有病原微生物的过程.</a:t>
            </a:r>
            <a:endParaRPr lang="en-US" altLang="zh-CN" sz="1800" kern="100" dirty="0">
              <a:effectLst/>
              <a:latin typeface="等线" panose="02010600030101010101" pitchFamily="2" charset="-122"/>
              <a:ea typeface="宋体" panose="02010600030101010101" pitchFamily="2" charset="-122"/>
              <a:cs typeface="宋体" panose="02010600030101010101" pitchFamily="2" charset="-122"/>
            </a:endParaRPr>
          </a:p>
          <a:p>
            <a:pPr indent="266700" algn="just">
              <a:lnSpc>
                <a:spcPct val="150000"/>
              </a:lnSpc>
            </a:pP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indent="266700" algn="just">
              <a:lnSpc>
                <a:spcPct val="150000"/>
              </a:lnSpc>
            </a:pPr>
            <a:r>
              <a:rPr lang="en-US" altLang="zh-CN" sz="1800" kern="100" dirty="0">
                <a:effectLst/>
                <a:latin typeface="宋体" panose="02010600030101010101" pitchFamily="2" charset="-122"/>
                <a:ea typeface="等线" panose="02010600030101010101" pitchFamily="2" charset="-122"/>
                <a:cs typeface="宋体" panose="02010600030101010101" pitchFamily="2" charset="-122"/>
              </a:rPr>
              <a:t>2.</a:t>
            </a:r>
            <a:r>
              <a:rPr lang="zh-CN" altLang="zh-CN" sz="1800" kern="100" dirty="0">
                <a:effectLst/>
                <a:latin typeface="等线" panose="02010600030101010101" pitchFamily="2" charset="-122"/>
                <a:ea typeface="宋体" panose="02010600030101010101" pitchFamily="2" charset="-122"/>
                <a:cs typeface="宋体" panose="02010600030101010101" pitchFamily="2" charset="-122"/>
              </a:rPr>
              <a:t>灭菌</a:t>
            </a:r>
            <a:r>
              <a:rPr lang="en-US" altLang="zh-CN" sz="1800" kern="100" dirty="0">
                <a:effectLst/>
                <a:latin typeface="等线" panose="02010600030101010101" pitchFamily="2" charset="-122"/>
                <a:ea typeface="宋体" panose="02010600030101010101" pitchFamily="2" charset="-122"/>
                <a:cs typeface="宋体" panose="02010600030101010101" pitchFamily="2" charset="-122"/>
              </a:rPr>
              <a:t>   </a:t>
            </a:r>
            <a:r>
              <a:rPr lang="zh-CN" altLang="zh-CN" sz="1800" kern="100" dirty="0">
                <a:effectLst/>
                <a:latin typeface="等线" panose="02010600030101010101" pitchFamily="2" charset="-122"/>
                <a:ea typeface="宋体" panose="02010600030101010101" pitchFamily="2" charset="-122"/>
                <a:cs typeface="宋体" panose="02010600030101010101" pitchFamily="2" charset="-122"/>
              </a:rPr>
              <a:t>是指用物理或化学方法杀灭或者消除传播媒介上的一切微生物，包括致病微生物和非致病微生物，也包括细菌芽胞和真菌孢子</a:t>
            </a:r>
            <a:r>
              <a:rPr lang="en-US" altLang="zh-CN" sz="1800" kern="100" dirty="0">
                <a:effectLst/>
                <a:latin typeface="等线" panose="02010600030101010101" pitchFamily="2" charset="-122"/>
                <a:ea typeface="宋体" panose="02010600030101010101" pitchFamily="2" charset="-122"/>
                <a:cs typeface="宋体" panose="02010600030101010101" pitchFamily="2" charset="-122"/>
              </a:rPr>
              <a:t>.</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lang="zh-CN" altLang="en-US" sz="2000" b="0">
                  <a:solidFill>
                    <a:srgbClr val="FF7F7F"/>
                  </a:solidFill>
                  <a:latin typeface="微软雅黑" panose="020B0503020204020204" charset="-122"/>
                  <a:ea typeface="微软雅黑" panose="020B0503020204020204" charset="-122"/>
                </a:rPr>
                <a:t>子任务</a:t>
              </a:r>
              <a:r>
                <a:rPr lang="en-US" altLang="zh-CN" sz="2000" b="0">
                  <a:solidFill>
                    <a:srgbClr val="FF7F7F"/>
                  </a:solidFill>
                  <a:latin typeface="微软雅黑" panose="020B0503020204020204" charset="-122"/>
                  <a:ea typeface="微软雅黑" panose="020B0503020204020204" charset="-122"/>
                </a:rPr>
                <a:t>1  </a:t>
              </a:r>
              <a:r>
                <a:rPr lang="zh-CN" altLang="en-US" sz="2000" b="0">
                  <a:solidFill>
                    <a:srgbClr val="FF7F7F"/>
                  </a:solidFill>
                  <a:latin typeface="微软雅黑" panose="020B0503020204020204" charset="-122"/>
                  <a:ea typeface="微软雅黑" panose="020B0503020204020204" charset="-122"/>
                </a:rPr>
                <a:t>消毒灭菌概述</a:t>
              </a:r>
              <a:endParaRPr lang="zh-CN" altLang="en-US"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2" name="文本框 1"/>
          <p:cNvSpPr txBox="1"/>
          <p:nvPr/>
        </p:nvSpPr>
        <p:spPr>
          <a:xfrm>
            <a:off x="393660" y="794950"/>
            <a:ext cx="3116287" cy="506677"/>
          </a:xfrm>
          <a:prstGeom prst="rect">
            <a:avLst/>
          </a:prstGeom>
          <a:noFill/>
        </p:spPr>
        <p:txBody>
          <a:bodyPr wrap="square" rtlCol="0">
            <a:spAutoFit/>
          </a:bodyPr>
          <a:lstStyle/>
          <a:p>
            <a:pPr indent="381000" algn="just">
              <a:lnSpc>
                <a:spcPct val="172000"/>
              </a:lnSpc>
              <a:spcBef>
                <a:spcPts val="1300"/>
              </a:spcBef>
              <a:spcAft>
                <a:spcPts val="1300"/>
              </a:spcAft>
            </a:pPr>
            <a:r>
              <a:rPr lang="zh-CN" altLang="en-US" sz="1800" b="1" kern="100" dirty="0">
                <a:effectLst/>
                <a:latin typeface="等线" panose="02010600030101010101" pitchFamily="2" charset="-122"/>
                <a:ea typeface="宋体" panose="02010600030101010101" pitchFamily="2" charset="-122"/>
                <a:cs typeface="宋体" panose="02010600030101010101" pitchFamily="2" charset="-122"/>
              </a:rPr>
              <a:t>二、</a:t>
            </a:r>
            <a:r>
              <a:rPr lang="zh-CN" altLang="zh-CN" sz="1800" b="1" kern="100" dirty="0">
                <a:effectLst/>
                <a:latin typeface="等线" panose="02010600030101010101" pitchFamily="2" charset="-122"/>
                <a:ea typeface="宋体" panose="02010600030101010101" pitchFamily="2" charset="-122"/>
                <a:cs typeface="宋体" panose="02010600030101010101" pitchFamily="2" charset="-122"/>
              </a:rPr>
              <a:t>消毒灭菌的原则</a:t>
            </a:r>
            <a:endParaRPr lang="zh-CN" altLang="zh-CN" sz="1800" b="1"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4" name="文本框 3"/>
          <p:cNvSpPr txBox="1"/>
          <p:nvPr/>
        </p:nvSpPr>
        <p:spPr>
          <a:xfrm>
            <a:off x="1048043" y="1442668"/>
            <a:ext cx="7047914" cy="1707455"/>
          </a:xfrm>
          <a:prstGeom prst="rect">
            <a:avLst/>
          </a:prstGeom>
          <a:noFill/>
        </p:spPr>
        <p:txBody>
          <a:bodyPr wrap="square">
            <a:spAutoFit/>
          </a:bodyPr>
          <a:lstStyle/>
          <a:p>
            <a:pPr indent="266700" algn="just">
              <a:lnSpc>
                <a:spcPct val="150000"/>
              </a:lnSpc>
            </a:pPr>
            <a:r>
              <a:rPr lang="en-US" altLang="zh-CN" sz="1800" kern="100" dirty="0">
                <a:effectLst/>
                <a:latin typeface="宋体" panose="02010600030101010101" pitchFamily="2" charset="-122"/>
                <a:ea typeface="等线" panose="02010600030101010101" pitchFamily="2" charset="-122"/>
                <a:cs typeface="宋体" panose="02010600030101010101" pitchFamily="2" charset="-122"/>
              </a:rPr>
              <a:t>1.</a:t>
            </a:r>
            <a:r>
              <a:rPr lang="zh-CN" altLang="zh-CN" sz="1800" kern="100" dirty="0">
                <a:effectLst/>
                <a:latin typeface="等线" panose="02010600030101010101" pitchFamily="2" charset="-122"/>
                <a:ea typeface="宋体" panose="02010600030101010101" pitchFamily="2" charset="-122"/>
                <a:cs typeface="宋体" panose="02010600030101010101" pitchFamily="2" charset="-122"/>
              </a:rPr>
              <a:t> 先清洗后消毒灭菌</a:t>
            </a:r>
            <a:endParaRPr lang="en-US" altLang="zh-CN" sz="1800" kern="100" dirty="0">
              <a:effectLst/>
              <a:latin typeface="等线" panose="02010600030101010101" pitchFamily="2" charset="-122"/>
              <a:ea typeface="宋体" panose="02010600030101010101" pitchFamily="2" charset="-122"/>
              <a:cs typeface="宋体" panose="02010600030101010101" pitchFamily="2" charset="-122"/>
            </a:endParaRPr>
          </a:p>
          <a:p>
            <a:pPr indent="266700" algn="just">
              <a:lnSpc>
                <a:spcPct val="150000"/>
              </a:lnSpc>
            </a:pP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indent="266700" algn="just">
              <a:lnSpc>
                <a:spcPct val="150000"/>
              </a:lnSpc>
            </a:pPr>
            <a:r>
              <a:rPr lang="en-US" altLang="zh-CN" sz="1800" kern="100" dirty="0">
                <a:effectLst/>
                <a:latin typeface="宋体" panose="02010600030101010101" pitchFamily="2" charset="-122"/>
                <a:ea typeface="等线" panose="02010600030101010101" pitchFamily="2" charset="-122"/>
                <a:cs typeface="宋体" panose="02010600030101010101" pitchFamily="2" charset="-122"/>
              </a:rPr>
              <a:t>2.</a:t>
            </a:r>
            <a:r>
              <a:rPr lang="zh-CN" altLang="zh-CN" sz="1800" kern="100" dirty="0">
                <a:effectLst/>
                <a:latin typeface="等线" panose="02010600030101010101" pitchFamily="2" charset="-122"/>
                <a:ea typeface="宋体" panose="02010600030101010101" pitchFamily="2" charset="-122"/>
                <a:cs typeface="宋体" panose="02010600030101010101" pitchFamily="2" charset="-122"/>
              </a:rPr>
              <a:t>被脘病毒、气性坏疽及原因不明的突发传染性病原体污染的诊疗器械、器具和物品应先消毒，再按常规清洗消毒灭菌</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lang="zh-CN" altLang="en-US" sz="2000" b="0" dirty="0">
                  <a:solidFill>
                    <a:srgbClr val="FF7F7F"/>
                  </a:solidFill>
                  <a:latin typeface="微软雅黑" panose="020B0503020204020204" charset="-122"/>
                  <a:ea typeface="微软雅黑" panose="020B0503020204020204" charset="-122"/>
                </a:rPr>
                <a:t>子任务</a:t>
              </a:r>
              <a:r>
                <a:rPr lang="en-US" altLang="zh-CN" sz="2000" b="0" dirty="0">
                  <a:solidFill>
                    <a:srgbClr val="FF7F7F"/>
                  </a:solidFill>
                  <a:latin typeface="微软雅黑" panose="020B0503020204020204" charset="-122"/>
                  <a:ea typeface="微软雅黑" panose="020B0503020204020204" charset="-122"/>
                </a:rPr>
                <a:t>1  </a:t>
              </a:r>
              <a:r>
                <a:rPr lang="zh-CN" altLang="en-US" sz="2000" b="0" dirty="0">
                  <a:solidFill>
                    <a:srgbClr val="FF7F7F"/>
                  </a:solidFill>
                  <a:latin typeface="微软雅黑" panose="020B0503020204020204" charset="-122"/>
                  <a:ea typeface="微软雅黑" panose="020B0503020204020204" charset="-122"/>
                </a:rPr>
                <a:t>消毒灭菌概述</a:t>
              </a:r>
              <a:endParaRPr lang="zh-CN" altLang="en-US" sz="2000" b="0" dirty="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2" name="文本框 1"/>
          <p:cNvSpPr txBox="1"/>
          <p:nvPr/>
        </p:nvSpPr>
        <p:spPr>
          <a:xfrm>
            <a:off x="692785" y="548640"/>
            <a:ext cx="2505075" cy="368300"/>
          </a:xfrm>
          <a:prstGeom prst="rect">
            <a:avLst/>
          </a:prstGeom>
          <a:noFill/>
        </p:spPr>
        <p:txBody>
          <a:bodyPr wrap="square" rtlCol="0">
            <a:spAutoFit/>
          </a:bodyPr>
          <a:lstStyle/>
          <a:p>
            <a:r>
              <a:rPr lang="zh-CN" altLang="en-US" dirty="0"/>
              <a:t>三、消毒灭菌的种类</a:t>
            </a:r>
            <a:endParaRPr lang="zh-CN" altLang="en-US" dirty="0"/>
          </a:p>
        </p:txBody>
      </p:sp>
      <p:sp>
        <p:nvSpPr>
          <p:cNvPr id="5" name="对角圆角矩形 4"/>
          <p:cNvSpPr/>
          <p:nvPr/>
        </p:nvSpPr>
        <p:spPr>
          <a:xfrm>
            <a:off x="669098" y="1236052"/>
            <a:ext cx="8165413" cy="571647"/>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r>
              <a:rPr lang="zh-CN" altLang="zh-CN" sz="1800" b="1" kern="100" dirty="0">
                <a:effectLst/>
                <a:ea typeface="宋体" panose="02010600030101010101" pitchFamily="2" charset="-122"/>
                <a:cs typeface="宋体" panose="02010600030101010101" pitchFamily="2" charset="-122"/>
              </a:rPr>
              <a:t>物理消毒灭菌法</a:t>
            </a:r>
            <a:r>
              <a:rPr lang="zh-CN" altLang="en-US" sz="1800" b="1" kern="100" dirty="0">
                <a:effectLst/>
                <a:ea typeface="宋体" panose="02010600030101010101" pitchFamily="2" charset="-122"/>
                <a:cs typeface="宋体" panose="02010600030101010101" pitchFamily="2" charset="-122"/>
              </a:rPr>
              <a:t>：</a:t>
            </a:r>
            <a:r>
              <a:rPr lang="zh-CN" altLang="zh-CN" sz="1800" kern="100" dirty="0">
                <a:solidFill>
                  <a:schemeClr val="tx1"/>
                </a:solidFill>
                <a:effectLst/>
                <a:ea typeface="宋体" panose="02010600030101010101" pitchFamily="2" charset="-122"/>
                <a:cs typeface="宋体" panose="02010600030101010101" pitchFamily="2" charset="-122"/>
              </a:rPr>
              <a:t>是利用物理因素如热力、辐射、过滤等消除或杀死微生物的方法。</a:t>
            </a:r>
            <a:endParaRPr lang="zh-CN" altLang="en-US" sz="2025" b="1" dirty="0">
              <a:solidFill>
                <a:schemeClr val="tx1"/>
              </a:solidFill>
              <a:latin typeface="微软雅黑" panose="020B0503020204020204" charset="-122"/>
              <a:ea typeface="微软雅黑" panose="020B0503020204020204" charset="-122"/>
            </a:endParaRPr>
          </a:p>
        </p:txBody>
      </p:sp>
      <p:sp>
        <p:nvSpPr>
          <p:cNvPr id="8" name="对角圆角矩形 4"/>
          <p:cNvSpPr/>
          <p:nvPr/>
        </p:nvSpPr>
        <p:spPr>
          <a:xfrm>
            <a:off x="736966" y="2571750"/>
            <a:ext cx="8097545" cy="571647"/>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r>
              <a:rPr lang="zh-CN" altLang="zh-CN" sz="1800" b="1" kern="100" dirty="0">
                <a:effectLst/>
                <a:ea typeface="宋体" panose="02010600030101010101" pitchFamily="2" charset="-122"/>
                <a:cs typeface="宋体" panose="02010600030101010101" pitchFamily="2" charset="-122"/>
              </a:rPr>
              <a:t>化学消毒灭菌法</a:t>
            </a:r>
            <a:r>
              <a:rPr lang="zh-CN" altLang="en-US" sz="1800" b="1" kern="100" dirty="0">
                <a:effectLst/>
                <a:ea typeface="宋体" panose="02010600030101010101" pitchFamily="2" charset="-122"/>
                <a:cs typeface="宋体" panose="02010600030101010101" pitchFamily="2" charset="-122"/>
              </a:rPr>
              <a:t>：</a:t>
            </a:r>
            <a:r>
              <a:rPr lang="zh-CN" altLang="zh-CN" sz="1800" kern="100" dirty="0">
                <a:solidFill>
                  <a:schemeClr val="tx1"/>
                </a:solidFill>
                <a:effectLst/>
                <a:ea typeface="宋体" panose="02010600030101010101" pitchFamily="2" charset="-122"/>
                <a:cs typeface="宋体" panose="02010600030101010101" pitchFamily="2" charset="-122"/>
              </a:rPr>
              <a:t>是采用各种化学消毒剂来清除或者杀死病院微生物的方法。</a:t>
            </a:r>
            <a:endParaRPr lang="zh-CN" altLang="en-US" sz="2025" b="1" dirty="0">
              <a:solidFill>
                <a:schemeClr val="tx1"/>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lang="zh-CN" altLang="en-US" sz="2000" b="0" dirty="0">
                  <a:solidFill>
                    <a:srgbClr val="FF7F7F"/>
                  </a:solidFill>
                  <a:latin typeface="微软雅黑" panose="020B0503020204020204" charset="-122"/>
                  <a:ea typeface="微软雅黑" panose="020B0503020204020204" charset="-122"/>
                </a:rPr>
                <a:t>子任务</a:t>
              </a:r>
              <a:r>
                <a:rPr lang="en-US" altLang="zh-CN" sz="2000" b="0" dirty="0">
                  <a:solidFill>
                    <a:srgbClr val="FF7F7F"/>
                  </a:solidFill>
                  <a:latin typeface="微软雅黑" panose="020B0503020204020204" charset="-122"/>
                  <a:ea typeface="微软雅黑" panose="020B0503020204020204" charset="-122"/>
                </a:rPr>
                <a:t>1  </a:t>
              </a:r>
              <a:r>
                <a:rPr lang="zh-CN" altLang="en-US" sz="2000" b="0" dirty="0">
                  <a:solidFill>
                    <a:srgbClr val="FF7F7F"/>
                  </a:solidFill>
                  <a:latin typeface="微软雅黑" panose="020B0503020204020204" charset="-122"/>
                  <a:ea typeface="微软雅黑" panose="020B0503020204020204" charset="-122"/>
                </a:rPr>
                <a:t>消毒灭菌概述</a:t>
              </a:r>
              <a:endParaRPr lang="zh-CN" altLang="en-US" sz="2000" b="0" dirty="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2" name="文本框 1"/>
          <p:cNvSpPr txBox="1"/>
          <p:nvPr/>
        </p:nvSpPr>
        <p:spPr>
          <a:xfrm>
            <a:off x="692785" y="548640"/>
            <a:ext cx="3302440" cy="369332"/>
          </a:xfrm>
          <a:prstGeom prst="rect">
            <a:avLst/>
          </a:prstGeom>
          <a:noFill/>
        </p:spPr>
        <p:txBody>
          <a:bodyPr wrap="square" rtlCol="0">
            <a:spAutoFit/>
          </a:bodyPr>
          <a:lstStyle/>
          <a:p>
            <a:pPr indent="266700" algn="just"/>
            <a:r>
              <a:rPr lang="zh-CN" altLang="zh-CN" sz="1800" kern="100" dirty="0">
                <a:effectLst/>
                <a:latin typeface="等线" panose="02010600030101010101" pitchFamily="2" charset="-122"/>
                <a:ea typeface="宋体" panose="02010600030101010101" pitchFamily="2" charset="-122"/>
                <a:cs typeface="宋体" panose="02010600030101010101" pitchFamily="2" charset="-122"/>
              </a:rPr>
              <a:t>（一）物理消毒灭菌法</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100" name="文本框 99"/>
          <p:cNvSpPr txBox="1"/>
          <p:nvPr/>
        </p:nvSpPr>
        <p:spPr>
          <a:xfrm>
            <a:off x="1933526" y="908889"/>
            <a:ext cx="5080000" cy="368300"/>
          </a:xfrm>
          <a:prstGeom prst="rect">
            <a:avLst/>
          </a:prstGeom>
          <a:noFill/>
          <a:ln w="9525">
            <a:noFill/>
          </a:ln>
        </p:spPr>
        <p:txBody>
          <a:bodyPr>
            <a:spAutoFit/>
          </a:bodyPr>
          <a:lstStyle/>
          <a:p>
            <a:pPr indent="0" algn="ctr"/>
            <a:r>
              <a:rPr lang="zh-CN" altLang="zh-CN" sz="1800" b="1" kern="100" dirty="0">
                <a:effectLst/>
                <a:ea typeface="宋体" panose="02010600030101010101" pitchFamily="2" charset="-122"/>
                <a:cs typeface="宋体" panose="02010600030101010101" pitchFamily="2" charset="-122"/>
              </a:rPr>
              <a:t>常用的物理消毒灭菌法及应用</a:t>
            </a:r>
            <a:endParaRPr lang="zh-CN" altLang="en-US" dirty="0"/>
          </a:p>
        </p:txBody>
      </p:sp>
      <p:graphicFrame>
        <p:nvGraphicFramePr>
          <p:cNvPr id="6" name="表格 5"/>
          <p:cNvGraphicFramePr/>
          <p:nvPr>
            <p:custDataLst>
              <p:tags r:id="rId2"/>
            </p:custDataLst>
          </p:nvPr>
        </p:nvGraphicFramePr>
        <p:xfrm>
          <a:off x="395602" y="1288286"/>
          <a:ext cx="8454193" cy="3284748"/>
        </p:xfrm>
        <a:graphic>
          <a:graphicData uri="http://schemas.openxmlformats.org/drawingml/2006/table">
            <a:tbl>
              <a:tblPr firstRow="1" bandRow="1">
                <a:tableStyleId>{5940675A-B579-460E-94D1-54222C63F5DA}</a:tableStyleId>
              </a:tblPr>
              <a:tblGrid>
                <a:gridCol w="358233"/>
                <a:gridCol w="794825"/>
                <a:gridCol w="1350498"/>
                <a:gridCol w="5950637"/>
              </a:tblGrid>
              <a:tr h="194896">
                <a:tc gridSpan="3">
                  <a:txBody>
                    <a:bodyPr/>
                    <a:lstStyle/>
                    <a:p>
                      <a:pPr indent="0" algn="ctr">
                        <a:buNone/>
                      </a:pPr>
                      <a:r>
                        <a:rPr lang="en-US" sz="1200" b="0" dirty="0" err="1">
                          <a:latin typeface="宋体" panose="02010600030101010101" pitchFamily="2" charset="-122"/>
                          <a:ea typeface="宋体" panose="02010600030101010101" pitchFamily="2" charset="-122"/>
                          <a:cs typeface="宋体" panose="02010600030101010101" pitchFamily="2" charset="-122"/>
                        </a:rPr>
                        <a:t>方法</a:t>
                      </a:r>
                      <a:endParaRPr lang="en-US" altLang="en-US" sz="1200" b="0" dirty="0">
                        <a:latin typeface="宋体" panose="02010600030101010101" pitchFamily="2" charset="-122"/>
                        <a:ea typeface="宋体" panose="02010600030101010101"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BEBEBE"/>
                    </a:solid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a:txBody>
                    <a:bodyPr/>
                    <a:lstStyle/>
                    <a:p>
                      <a:pPr indent="0" algn="ctr">
                        <a:buNone/>
                      </a:pPr>
                      <a:r>
                        <a:rPr lang="en-US" sz="1200" b="0" dirty="0" err="1">
                          <a:latin typeface="宋体" panose="02010600030101010101" pitchFamily="2" charset="-122"/>
                          <a:ea typeface="宋体" panose="02010600030101010101" pitchFamily="2" charset="-122"/>
                          <a:cs typeface="宋体" panose="02010600030101010101" pitchFamily="2" charset="-122"/>
                        </a:rPr>
                        <a:t>具体内容</a:t>
                      </a:r>
                      <a:endParaRPr lang="en-US" altLang="en-US" sz="1200" b="0" dirty="0">
                        <a:latin typeface="宋体" panose="02010600030101010101" pitchFamily="2" charset="-122"/>
                        <a:ea typeface="宋体" panose="02010600030101010101"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BEBEBE"/>
                    </a:solidFill>
                  </a:tcPr>
                </a:tc>
              </a:tr>
              <a:tr h="813915">
                <a:tc rowSpan="4">
                  <a:txBody>
                    <a:bodyPr/>
                    <a:lstStyle/>
                    <a:p>
                      <a:pPr indent="0" algn="ctr">
                        <a:buNone/>
                      </a:pPr>
                      <a:r>
                        <a:rPr lang="en-US" sz="1200" b="0" dirty="0" err="1">
                          <a:latin typeface="宋体" panose="02010600030101010101" pitchFamily="2" charset="-122"/>
                          <a:ea typeface="宋体" panose="02010600030101010101" pitchFamily="2" charset="-122"/>
                          <a:cs typeface="宋体" panose="02010600030101010101" pitchFamily="2" charset="-122"/>
                        </a:rPr>
                        <a:t>热力消毒灭菌法</a:t>
                      </a:r>
                      <a:endParaRPr lang="en-US" sz="1200" b="0" dirty="0" err="1">
                        <a:latin typeface="宋体" panose="02010600030101010101" pitchFamily="2" charset="-122"/>
                        <a:ea typeface="宋体" panose="02010600030101010101" pitchFamily="2" charset="-122"/>
                        <a:cs typeface="宋体" panose="02010600030101010101" pitchFamily="2" charset="-122"/>
                      </a:endParaRPr>
                    </a:p>
                    <a:p>
                      <a:pPr indent="0" algn="ctr">
                        <a:buNone/>
                      </a:pPr>
                      <a:r>
                        <a:rPr lang="en-US" sz="1200" b="0" dirty="0">
                          <a:latin typeface="宋体" panose="02010600030101010101" pitchFamily="2" charset="-122"/>
                          <a:ea typeface="宋体" panose="02010600030101010101" pitchFamily="2" charset="-122"/>
                        </a:rPr>
                        <a:t> </a:t>
                      </a:r>
                      <a:endParaRPr lang="en-US" altLang="en-US" sz="1200" b="0" dirty="0">
                        <a:latin typeface="宋体" panose="02010600030101010101" pitchFamily="2" charset="-122"/>
                        <a:ea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2">
                  <a:txBody>
                    <a:bodyPr/>
                    <a:lstStyle/>
                    <a:p>
                      <a:pPr indent="0" algn="ctr">
                        <a:buNone/>
                      </a:pPr>
                      <a:r>
                        <a:rPr lang="en-US" sz="1200" b="0" dirty="0" err="1">
                          <a:latin typeface="宋体" panose="02010600030101010101" pitchFamily="2" charset="-122"/>
                          <a:ea typeface="宋体" panose="02010600030101010101" pitchFamily="2" charset="-122"/>
                          <a:cs typeface="宋体" panose="02010600030101010101" pitchFamily="2" charset="-122"/>
                        </a:rPr>
                        <a:t>干热法</a:t>
                      </a:r>
                      <a:endParaRPr lang="en-US" sz="1200" b="0" dirty="0" err="1">
                        <a:latin typeface="宋体" panose="02010600030101010101" pitchFamily="2" charset="-122"/>
                        <a:ea typeface="宋体" panose="02010600030101010101" pitchFamily="2" charset="-122"/>
                        <a:cs typeface="宋体" panose="02010600030101010101" pitchFamily="2" charset="-122"/>
                      </a:endParaRPr>
                    </a:p>
                    <a:p>
                      <a:pPr indent="0" algn="ctr">
                        <a:buNone/>
                      </a:pPr>
                      <a:r>
                        <a:rPr lang="en-US" sz="1200" b="0" dirty="0">
                          <a:latin typeface="宋体" panose="02010600030101010101" pitchFamily="2" charset="-122"/>
                          <a:ea typeface="宋体" panose="02010600030101010101" pitchFamily="2" charset="-122"/>
                        </a:rPr>
                        <a:t> </a:t>
                      </a:r>
                      <a:endParaRPr lang="en-US" altLang="en-US" sz="1200" b="0" dirty="0">
                        <a:latin typeface="宋体" panose="02010600030101010101" pitchFamily="2" charset="-122"/>
                        <a:ea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indent="0" algn="ctr">
                        <a:buNone/>
                      </a:pPr>
                      <a:r>
                        <a:rPr lang="en-US" sz="1200" b="0" dirty="0" err="1">
                          <a:latin typeface="宋体" panose="02010600030101010101" pitchFamily="2" charset="-122"/>
                          <a:ea typeface="宋体" panose="02010600030101010101" pitchFamily="2" charset="-122"/>
                          <a:cs typeface="宋体" panose="02010600030101010101" pitchFamily="2" charset="-122"/>
                        </a:rPr>
                        <a:t>燃烧法</a:t>
                      </a:r>
                      <a:endParaRPr lang="en-US" altLang="en-US" sz="1200" b="0" dirty="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200" b="0" dirty="0" err="1">
                          <a:latin typeface="宋体" panose="02010600030101010101" pitchFamily="2" charset="-122"/>
                          <a:ea typeface="宋体" panose="02010600030101010101" pitchFamily="2" charset="-122"/>
                          <a:cs typeface="宋体" panose="02010600030101010101" pitchFamily="2" charset="-122"/>
                        </a:rPr>
                        <a:t>是指通过燃烧的方式制造高温，从而达到消毒灭菌的技术，是一种简单、迅速、彻底的灭菌方法。适用于</a:t>
                      </a:r>
                      <a:r>
                        <a:rPr lang="en-US" sz="1200" b="0" dirty="0">
                          <a:latin typeface="宋体" panose="02010600030101010101" pitchFamily="2" charset="-122"/>
                          <a:ea typeface="宋体" panose="02010600030101010101" pitchFamily="2" charset="-122"/>
                          <a:cs typeface="宋体" panose="02010600030101010101" pitchFamily="2" charset="-122"/>
                        </a:rPr>
                        <a:t>：①</a:t>
                      </a:r>
                      <a:r>
                        <a:rPr lang="en-US" sz="1200" b="0" kern="1200" dirty="0" err="1">
                          <a:solidFill>
                            <a:schemeClr val="tx1"/>
                          </a:solidFill>
                          <a:latin typeface="宋体" panose="02010600030101010101" pitchFamily="2" charset="-122"/>
                          <a:ea typeface="宋体" panose="02010600030101010101" pitchFamily="2" charset="-122"/>
                          <a:cs typeface="宋体" panose="02010600030101010101" pitchFamily="2" charset="-122"/>
                        </a:rPr>
                        <a:t>不需保存的物品，如病理标本、废弃衣物、纸张等的处理</a:t>
                      </a:r>
                      <a:r>
                        <a:rPr lang="en-US" sz="1200" b="0" kern="1200" dirty="0">
                          <a:solidFill>
                            <a:schemeClr val="tx1"/>
                          </a:solidFill>
                          <a:latin typeface="宋体" panose="02010600030101010101" pitchFamily="2" charset="-122"/>
                          <a:ea typeface="宋体" panose="02010600030101010101" pitchFamily="2" charset="-122"/>
                          <a:cs typeface="宋体" panose="02010600030101010101" pitchFamily="2" charset="-122"/>
                        </a:rPr>
                        <a:t>；②</a:t>
                      </a:r>
                      <a:r>
                        <a:rPr lang="en-US" sz="1200" b="0" kern="1200" dirty="0" err="1">
                          <a:solidFill>
                            <a:schemeClr val="tx1"/>
                          </a:solidFill>
                          <a:latin typeface="宋体" panose="02010600030101010101" pitchFamily="2" charset="-122"/>
                          <a:ea typeface="宋体" panose="02010600030101010101" pitchFamily="2" charset="-122"/>
                          <a:cs typeface="宋体" panose="02010600030101010101" pitchFamily="2" charset="-122"/>
                        </a:rPr>
                        <a:t>微生物实验室接种环、试管口的灭菌，直接在火焰上烧灼</a:t>
                      </a:r>
                      <a:r>
                        <a:rPr lang="en-US" sz="1200" b="0" kern="1200" dirty="0">
                          <a:solidFill>
                            <a:schemeClr val="tx1"/>
                          </a:solidFill>
                          <a:latin typeface="宋体" panose="02010600030101010101" pitchFamily="2" charset="-122"/>
                          <a:ea typeface="宋体" panose="02010600030101010101" pitchFamily="2" charset="-122"/>
                          <a:cs typeface="宋体" panose="02010600030101010101" pitchFamily="2" charset="-122"/>
                        </a:rPr>
                        <a:t>；③</a:t>
                      </a:r>
                      <a:r>
                        <a:rPr lang="en-US" sz="1200" b="0" kern="1200" dirty="0" err="1">
                          <a:solidFill>
                            <a:schemeClr val="tx1"/>
                          </a:solidFill>
                          <a:latin typeface="宋体" panose="02010600030101010101" pitchFamily="2" charset="-122"/>
                          <a:ea typeface="宋体" panose="02010600030101010101" pitchFamily="2" charset="-122"/>
                          <a:cs typeface="宋体" panose="02010600030101010101" pitchFamily="2" charset="-122"/>
                        </a:rPr>
                        <a:t>急用某些金属器械（锐利刀剪禁用此法以免锋刃变钝</a:t>
                      </a:r>
                      <a:r>
                        <a:rPr lang="en-US" sz="1200" b="0" kern="1200" dirty="0">
                          <a:solidFill>
                            <a:schemeClr val="tx1"/>
                          </a:solidFill>
                          <a:latin typeface="宋体" panose="02010600030101010101" pitchFamily="2" charset="-122"/>
                          <a:ea typeface="宋体" panose="02010600030101010101" pitchFamily="2" charset="-122"/>
                          <a:cs typeface="宋体" panose="02010600030101010101" pitchFamily="2" charset="-122"/>
                        </a:rPr>
                        <a:t>）、</a:t>
                      </a:r>
                      <a:r>
                        <a:rPr lang="en-US" sz="1200" b="0" kern="1200" dirty="0" err="1">
                          <a:solidFill>
                            <a:schemeClr val="tx1"/>
                          </a:solidFill>
                          <a:latin typeface="宋体" panose="02010600030101010101" pitchFamily="2" charset="-122"/>
                          <a:ea typeface="宋体" panose="02010600030101010101" pitchFamily="2" charset="-122"/>
                          <a:cs typeface="宋体" panose="02010600030101010101" pitchFamily="2" charset="-122"/>
                        </a:rPr>
                        <a:t>携瓷类物品时</a:t>
                      </a:r>
                      <a:r>
                        <a:rPr lang="en-US" sz="1200" b="0" kern="1200" dirty="0">
                          <a:solidFill>
                            <a:schemeClr val="tx1"/>
                          </a:solidFill>
                          <a:latin typeface="宋体" panose="02010600030101010101" pitchFamily="2" charset="-122"/>
                          <a:ea typeface="宋体" panose="02010600030101010101" pitchFamily="2" charset="-122"/>
                          <a:cs typeface="宋体" panose="02010600030101010101" pitchFamily="2" charset="-122"/>
                        </a:rPr>
                        <a:t>。</a:t>
                      </a:r>
                      <a:endParaRPr lang="en-US" altLang="en-US" sz="1200" b="0" kern="1200" dirty="0">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62707">
                <a:tc vMerge="1">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1200" b="0" dirty="0" err="1">
                          <a:latin typeface="宋体" panose="02010600030101010101" pitchFamily="2" charset="-122"/>
                          <a:ea typeface="宋体" panose="02010600030101010101" pitchFamily="2" charset="-122"/>
                          <a:cs typeface="宋体" panose="02010600030101010101" pitchFamily="2" charset="-122"/>
                        </a:rPr>
                        <a:t>干烤法</a:t>
                      </a:r>
                      <a:endParaRPr lang="en-US" altLang="en-US" sz="1200" b="0" dirty="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indent="0" algn="l" defTabSz="685800" rtl="0" eaLnBrk="1" latinLnBrk="0" hangingPunct="1">
                        <a:buNone/>
                      </a:pPr>
                      <a:r>
                        <a:rPr lang="en-US" sz="1200" b="0" kern="1200" dirty="0">
                          <a:solidFill>
                            <a:schemeClr val="tx1"/>
                          </a:solidFill>
                          <a:latin typeface="宋体" panose="02010600030101010101" pitchFamily="2" charset="-122"/>
                          <a:ea typeface="宋体" panose="02010600030101010101" pitchFamily="2" charset="-122"/>
                          <a:cs typeface="宋体" panose="02010600030101010101" pitchFamily="2" charset="-122"/>
                        </a:rPr>
                        <a:t>是利用专用密闭烤箱进行灭菌的方法。适用于耐热、不耐湿、蒸气或气体能穿透物品的灭菌，如油剂、粉剂和玻璃器皿等的灭菌；不适用于纤维织物、塑料制品等的灭菌。</a:t>
                      </a:r>
                      <a:endParaRPr lang="en-US" altLang="en-US" sz="1200" b="0" kern="1200" dirty="0">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r>
              <a:tr h="798830">
                <a:tc vMerge="1">
                  <a:tcPr marL="68580" marR="68580" marT="0" marB="0" anchor="ctr">
                    <a:lnL w="12700" cap="flat" cmpd="sng">
                      <a:solidFill>
                        <a:srgbClr val="080000"/>
                      </a:solidFill>
                      <a:prstDash val="solid"/>
                      <a:headEnd type="none" w="med" len="med"/>
                      <a:tailEnd type="none" w="med" len="med"/>
                    </a:lnL>
                    <a:lnR w="12700" cap="flat" cmpd="sng" algn="ctr">
                      <a:solidFill>
                        <a:srgbClr val="080000"/>
                      </a:solidFill>
                      <a:prstDash val="solid"/>
                      <a:round/>
                      <a:headEnd type="none" w="med" len="med"/>
                      <a:tailEnd type="none" w="med" len="med"/>
                    </a:lnR>
                    <a:lnT w="12700" cap="flat" cmpd="sng">
                      <a:solidFill>
                        <a:srgbClr val="080000"/>
                      </a:solidFill>
                      <a:prstDash val="soli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rowSpan="2">
                  <a:txBody>
                    <a:bodyPr/>
                    <a:lstStyle/>
                    <a:p>
                      <a:pPr indent="0" algn="ctr">
                        <a:buNone/>
                      </a:pPr>
                      <a:r>
                        <a:rPr lang="zh-CN" altLang="zh-CN" sz="1350" kern="1200" dirty="0">
                          <a:solidFill>
                            <a:schemeClr val="tx1"/>
                          </a:solidFill>
                          <a:effectLst/>
                          <a:latin typeface="+mn-lt"/>
                          <a:ea typeface="+mn-ea"/>
                          <a:cs typeface="+mn-cs"/>
                        </a:rPr>
                        <a:t>湿热法</a:t>
                      </a:r>
                      <a:endParaRPr lang="en-US" altLang="en-US" sz="1200" b="0" dirty="0">
                        <a:latin typeface="宋体" panose="02010600030101010101" pitchFamily="2" charset="-122"/>
                        <a:ea typeface="宋体" panose="02010600030101010101" pitchFamily="2" charset="-122"/>
                      </a:endParaRPr>
                    </a:p>
                  </a:txBody>
                  <a:tcPr marL="68580" marR="68580" marT="0" marB="0" anchor="ctr">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zh-CN" altLang="zh-CN" sz="1350" kern="1200" dirty="0">
                          <a:solidFill>
                            <a:schemeClr val="tx1"/>
                          </a:solidFill>
                          <a:effectLst/>
                          <a:latin typeface="+mn-lt"/>
                          <a:ea typeface="+mn-ea"/>
                          <a:cs typeface="+mn-cs"/>
                        </a:rPr>
                        <a:t>压力蒸汽灭菌法</a:t>
                      </a:r>
                      <a:endParaRPr lang="en-US" altLang="en-US" sz="1200" b="0" dirty="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solidFill>
                        <a:srgbClr val="080000"/>
                      </a:solidFill>
                      <a:prstDash val="soli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c>
                  <a:txBody>
                    <a:bodyPr/>
                    <a:lstStyle/>
                    <a:p>
                      <a:pPr marL="0" indent="0" algn="l" defTabSz="685800" rtl="0" eaLnBrk="1" latinLnBrk="0" hangingPunct="1">
                        <a:buNone/>
                      </a:pPr>
                      <a:r>
                        <a:rPr lang="zh-CN" altLang="en-US" sz="1200" b="0" kern="1200" dirty="0">
                          <a:solidFill>
                            <a:schemeClr val="tx1"/>
                          </a:solidFill>
                          <a:latin typeface="宋体" panose="02010600030101010101" pitchFamily="2" charset="-122"/>
                          <a:ea typeface="宋体" panose="02010600030101010101" pitchFamily="2" charset="-122"/>
                          <a:cs typeface="宋体" panose="02010600030101010101" pitchFamily="2" charset="-122"/>
                        </a:rPr>
                        <a:t>主要是利用高压饱和蒸汽的高热所释放的潜热进行灭菌的方法。是热力消毒灭菌法中效果最好的一种方法，在临床应用广泛。常用于耐高压、耐高温、耐潮湿物品的灭菌，如各类器械、敷料、携瓷、橡胶、玻璃制品及溶液等的灭菌；不能用于凡士林等油类和滑石粉等粉剂的灭菌。</a:t>
                      </a:r>
                      <a:endParaRPr lang="zh-CN" altLang="en-US" sz="1200" b="0" kern="1200" dirty="0">
                        <a:solidFill>
                          <a:schemeClr val="tx1"/>
                        </a:solidFill>
                        <a:latin typeface="宋体" panose="02010600030101010101" pitchFamily="2" charset="-122"/>
                        <a:ea typeface="宋体" panose="02010600030101010101" pitchFamily="2" charset="-122"/>
                        <a:cs typeface="Times New Roman" panose="02020603050405020304" pitchFamily="18" charset="0"/>
                      </a:endParaRPr>
                    </a:p>
                  </a:txBody>
                  <a:tcPr marL="114300" marR="114300" marT="0" marB="0">
                    <a:lnL w="12700" cap="flat" cmpd="sng" algn="ctr">
                      <a:solidFill>
                        <a:srgbClr val="080000"/>
                      </a:solidFill>
                      <a:prstDash val="solid"/>
                      <a:roun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lgn="ctr">
                      <a:solidFill>
                        <a:srgbClr val="080000"/>
                      </a:solidFill>
                      <a:prstDash val="solid"/>
                      <a:round/>
                      <a:headEnd type="none" w="med" len="med"/>
                      <a:tailEnd type="none" w="med" len="med"/>
                    </a:lnB>
                    <a:lnTlToBr>
                      <a:noFill/>
                    </a:lnTlToBr>
                    <a:lnBlToTr>
                      <a:noFill/>
                    </a:lnBlToTr>
                    <a:noFill/>
                  </a:tcPr>
                </a:tc>
              </a:tr>
              <a:tr h="798830">
                <a:tc vMerge="1">
                  <a:tcPr marL="68580" marR="68580" marT="0" marB="0" anchor="ctr">
                    <a:lnL w="12700" cap="flat" cmpd="sng">
                      <a:solidFill>
                        <a:srgbClr val="080000"/>
                      </a:solidFill>
                      <a:prstDash val="solid"/>
                      <a:headEnd type="none" w="med" len="med"/>
                      <a:tailEnd type="none" w="med" len="med"/>
                    </a:lnL>
                    <a:lnR w="12700" cap="flat" cmpd="sng" algn="ctr">
                      <a:solidFill>
                        <a:srgbClr val="080000"/>
                      </a:solidFill>
                      <a:prstDash val="solid"/>
                      <a:roun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anchor="ctr">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zh-CN" altLang="zh-CN" sz="1350" kern="1200" dirty="0">
                          <a:solidFill>
                            <a:schemeClr val="tx1"/>
                          </a:solidFill>
                          <a:effectLst/>
                          <a:latin typeface="+mn-lt"/>
                          <a:ea typeface="+mn-ea"/>
                          <a:cs typeface="+mn-cs"/>
                        </a:rPr>
                        <a:t>煮沸消毒法</a:t>
                      </a:r>
                      <a:endParaRPr lang="en-US" altLang="en-US" sz="1200" b="0" dirty="0">
                        <a:latin typeface="宋体" panose="02010600030101010101" pitchFamily="2" charset="-122"/>
                        <a:ea typeface="宋体" panose="02010600030101010101" pitchFamily="2" charset="-122"/>
                        <a:cs typeface="宋体" panose="02010600030101010101" pitchFamily="2" charset="-122"/>
                      </a:endParaRPr>
                    </a:p>
                  </a:txBody>
                  <a:tcPr marL="68580" marR="68580" marT="0" marB="0" anchor="ctr">
                    <a:lnL w="12700" cap="flat" cmpd="sng" algn="ctr">
                      <a:solidFill>
                        <a:srgbClr val="080000"/>
                      </a:solidFill>
                      <a:prstDash val="solid"/>
                      <a:round/>
                      <a:headEnd type="none" w="med" len="med"/>
                      <a:tailEnd type="none" w="med" len="med"/>
                    </a:lnL>
                    <a:lnR w="12700" cap="flat" cmpd="sng" algn="ctr">
                      <a:solidFill>
                        <a:srgbClr val="080000"/>
                      </a:solidFill>
                      <a:prstDash val="solid"/>
                      <a:roun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marL="0" indent="0" algn="l" defTabSz="685800" rtl="0" eaLnBrk="1" latinLnBrk="0" hangingPunct="1">
                        <a:buNone/>
                      </a:pPr>
                      <a:r>
                        <a:rPr lang="zh-CN" altLang="zh-CN" sz="1200" b="0" kern="1200" dirty="0">
                          <a:solidFill>
                            <a:schemeClr val="tx1"/>
                          </a:solidFill>
                          <a:latin typeface="宋体" panose="02010600030101010101" pitchFamily="2" charset="-122"/>
                          <a:ea typeface="宋体" panose="02010600030101010101" pitchFamily="2" charset="-122"/>
                          <a:cs typeface="+mn-cs"/>
                        </a:rPr>
                        <a:t>是指在</a:t>
                      </a:r>
                      <a:r>
                        <a:rPr lang="en-US" altLang="zh-CN" sz="1200" b="0" kern="1200" dirty="0">
                          <a:solidFill>
                            <a:schemeClr val="tx1"/>
                          </a:solidFill>
                          <a:latin typeface="宋体" panose="02010600030101010101" pitchFamily="2" charset="-122"/>
                          <a:ea typeface="宋体" panose="02010600030101010101" pitchFamily="2" charset="-122"/>
                          <a:cs typeface="+mn-cs"/>
                        </a:rPr>
                        <a:t>1</a:t>
                      </a:r>
                      <a:r>
                        <a:rPr lang="zh-CN" altLang="zh-CN" sz="1200" b="0" kern="1200" dirty="0">
                          <a:solidFill>
                            <a:schemeClr val="tx1"/>
                          </a:solidFill>
                          <a:latin typeface="宋体" panose="02010600030101010101" pitchFamily="2" charset="-122"/>
                          <a:ea typeface="宋体" panose="02010600030101010101" pitchFamily="2" charset="-122"/>
                          <a:cs typeface="+mn-cs"/>
                        </a:rPr>
                        <a:t>个大气压下，水的沸点是</a:t>
                      </a:r>
                      <a:r>
                        <a:rPr lang="en-US" altLang="zh-CN" sz="1200" b="0" kern="1200" dirty="0">
                          <a:solidFill>
                            <a:schemeClr val="tx1"/>
                          </a:solidFill>
                          <a:latin typeface="宋体" panose="02010600030101010101" pitchFamily="2" charset="-122"/>
                          <a:ea typeface="宋体" panose="02010600030101010101" pitchFamily="2" charset="-122"/>
                          <a:cs typeface="+mn-cs"/>
                        </a:rPr>
                        <a:t>100</a:t>
                      </a:r>
                      <a:r>
                        <a:rPr lang="zh-CN" altLang="zh-CN" sz="1200" b="0" kern="1200" dirty="0">
                          <a:solidFill>
                            <a:schemeClr val="tx1"/>
                          </a:solidFill>
                          <a:latin typeface="宋体" panose="02010600030101010101" pitchFamily="2" charset="-122"/>
                          <a:ea typeface="宋体" panose="02010600030101010101" pitchFamily="2" charset="-122"/>
                          <a:cs typeface="+mn-cs"/>
                        </a:rPr>
                        <a:t>℃，煮沸</a:t>
                      </a:r>
                      <a:r>
                        <a:rPr lang="en-US" altLang="zh-CN" sz="1200" b="0" kern="1200" dirty="0">
                          <a:solidFill>
                            <a:schemeClr val="tx1"/>
                          </a:solidFill>
                          <a:latin typeface="宋体" panose="02010600030101010101" pitchFamily="2" charset="-122"/>
                          <a:ea typeface="宋体" panose="02010600030101010101" pitchFamily="2" charset="-122"/>
                          <a:cs typeface="+mn-cs"/>
                        </a:rPr>
                        <a:t>5~10</a:t>
                      </a:r>
                      <a:r>
                        <a:rPr lang="zh-CN" altLang="zh-CN" sz="1200" b="0" kern="1200" dirty="0">
                          <a:solidFill>
                            <a:schemeClr val="tx1"/>
                          </a:solidFill>
                          <a:latin typeface="宋体" panose="02010600030101010101" pitchFamily="2" charset="-122"/>
                          <a:ea typeface="宋体" panose="02010600030101010101" pitchFamily="2" charset="-122"/>
                          <a:cs typeface="+mn-cs"/>
                        </a:rPr>
                        <a:t>分钟可杀灭细菌繁殖体，煮沸</a:t>
                      </a:r>
                      <a:r>
                        <a:rPr lang="en-US" altLang="zh-CN" sz="1200" b="0" kern="1200" dirty="0">
                          <a:solidFill>
                            <a:schemeClr val="tx1"/>
                          </a:solidFill>
                          <a:latin typeface="宋体" panose="02010600030101010101" pitchFamily="2" charset="-122"/>
                          <a:ea typeface="宋体" panose="02010600030101010101" pitchFamily="2" charset="-122"/>
                          <a:cs typeface="+mn-cs"/>
                        </a:rPr>
                        <a:t>15</a:t>
                      </a:r>
                      <a:r>
                        <a:rPr lang="zh-CN" altLang="zh-CN" sz="1200" b="0" kern="1200" dirty="0">
                          <a:solidFill>
                            <a:schemeClr val="tx1"/>
                          </a:solidFill>
                          <a:latin typeface="宋体" panose="02010600030101010101" pitchFamily="2" charset="-122"/>
                          <a:ea typeface="宋体" panose="02010600030101010101" pitchFamily="2" charset="-122"/>
                          <a:cs typeface="+mn-cs"/>
                        </a:rPr>
                        <a:t>分钟可杀灭多数细菌芽胞，从而达到消毒效果的方法。需注意的是某些热抗力极强的细菌芽胞需煮沸更长时间，如肉毒芽胞需煮沸</a:t>
                      </a:r>
                      <a:r>
                        <a:rPr lang="en-US" altLang="zh-CN" sz="1200" b="0" kern="1200" dirty="0">
                          <a:solidFill>
                            <a:schemeClr val="tx1"/>
                          </a:solidFill>
                          <a:latin typeface="宋体" panose="02010600030101010101" pitchFamily="2" charset="-122"/>
                          <a:ea typeface="宋体" panose="02010600030101010101" pitchFamily="2" charset="-122"/>
                          <a:cs typeface="+mn-cs"/>
                        </a:rPr>
                        <a:t>3</a:t>
                      </a:r>
                      <a:r>
                        <a:rPr lang="zh-CN" altLang="zh-CN" sz="1200" b="0" kern="1200" dirty="0">
                          <a:solidFill>
                            <a:schemeClr val="tx1"/>
                          </a:solidFill>
                          <a:latin typeface="宋体" panose="02010600030101010101" pitchFamily="2" charset="-122"/>
                          <a:ea typeface="宋体" panose="02010600030101010101" pitchFamily="2" charset="-122"/>
                          <a:cs typeface="+mn-cs"/>
                        </a:rPr>
                        <a:t>小时才能杀灭。此法是应用最早的消毒方法之一，也是家庭常用的消毒方法。适用于耐湿、耐高温的物品，如金属、携瓷、玻璃和橡胶类制品等的消毒。</a:t>
                      </a:r>
                      <a:endParaRPr lang="en-US" altLang="en-US" sz="1200" b="0" kern="1200" dirty="0">
                        <a:solidFill>
                          <a:schemeClr val="tx1"/>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a:lnL w="12700" cap="flat" cmpd="sng" algn="ctr">
                      <a:solidFill>
                        <a:srgbClr val="080000"/>
                      </a:solidFill>
                      <a:prstDash val="solid"/>
                      <a:round/>
                      <a:headEnd type="none" w="med" len="med"/>
                      <a:tailEnd type="none" w="med" len="med"/>
                    </a:lnL>
                    <a:lnR w="12700" cap="flat" cmpd="sng">
                      <a:solidFill>
                        <a:srgbClr val="080000"/>
                      </a:solidFill>
                      <a:prstDash val="solid"/>
                      <a:headEnd type="none" w="med" len="med"/>
                      <a:tailEnd type="none" w="med" len="med"/>
                    </a:lnR>
                    <a:lnT w="12700" cap="flat" cmpd="sng" algn="ctr">
                      <a:solidFill>
                        <a:srgbClr val="080000"/>
                      </a:solidFill>
                      <a:prstDash val="solid"/>
                      <a:roun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UNIT_TABLE_BEAUTIFY" val="smartTable{d4bba0e4-b2d2-436d-96e5-92d608211e7f}"/>
  <p:tag name="TABLE_ENDDRAG_ORIGIN_RECT" val="473*168"/>
  <p:tag name="TABLE_ENDDRAG_RECT" val="94*130*473*168"/>
</p:tagLst>
</file>

<file path=ppt/tags/tag2.xml><?xml version="1.0" encoding="utf-8"?>
<p:tagLst xmlns:p="http://schemas.openxmlformats.org/presentationml/2006/main">
  <p:tag name="KSO_WM_UNIT_TABLE_BEAUTIFY" val="smartTable{d4bba0e4-b2d2-436d-96e5-92d608211e7f}"/>
  <p:tag name="TABLE_ENDDRAG_ORIGIN_RECT" val="473*168"/>
  <p:tag name="TABLE_ENDDRAG_RECT" val="94*130*473*168"/>
</p:tagLst>
</file>

<file path=ppt/tags/tag3.xml><?xml version="1.0" encoding="utf-8"?>
<p:tagLst xmlns:p="http://schemas.openxmlformats.org/presentationml/2006/main">
  <p:tag name="KSO_WM_UNIT_TABLE_BEAUTIFY" val="smartTable{d4bba0e4-b2d2-436d-96e5-92d608211e7f}"/>
  <p:tag name="TABLE_ENDDRAG_ORIGIN_RECT" val="473*168"/>
  <p:tag name="TABLE_ENDDRAG_RECT" val="94*130*473*168"/>
</p:tagLst>
</file>

<file path=ppt/tags/tag4.xml><?xml version="1.0" encoding="utf-8"?>
<p:tagLst xmlns:p="http://schemas.openxmlformats.org/presentationml/2006/main">
  <p:tag name="COMMONDATA" val="eyJoZGlkIjoiYjFiMDdiMjUzMzJlZmYxMGRkZTM4N2Q3NDdjM2EzNTcifQ=="/>
</p:tagLst>
</file>

<file path=ppt/theme/theme1.xml><?xml version="1.0" encoding="utf-8"?>
<a:theme xmlns:a="http://schemas.openxmlformats.org/drawingml/2006/main" name="Office 主题">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4379</Words>
  <Application>WPS 演示</Application>
  <PresentationFormat>全屏显示(16:9)</PresentationFormat>
  <Paragraphs>313</Paragraphs>
  <Slides>29</Slides>
  <Notes>29</Notes>
  <HiddenSlides>0</HiddenSlides>
  <MMClips>1</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29</vt:i4>
      </vt:variant>
    </vt:vector>
  </HeadingPairs>
  <TitlesOfParts>
    <vt:vector size="50" baseType="lpstr">
      <vt:lpstr>Arial</vt:lpstr>
      <vt:lpstr>宋体</vt:lpstr>
      <vt:lpstr>Wingdings</vt:lpstr>
      <vt:lpstr>Lato Regular</vt:lpstr>
      <vt:lpstr>Segoe Print</vt:lpstr>
      <vt:lpstr>Lato Hairline</vt:lpstr>
      <vt:lpstr>Lato Light</vt:lpstr>
      <vt:lpstr>方正大标宋简体</vt:lpstr>
      <vt:lpstr>微软雅黑</vt:lpstr>
      <vt:lpstr>Gill Sans</vt:lpstr>
      <vt:lpstr>Gill Sans MT</vt:lpstr>
      <vt:lpstr>Calibri</vt:lpstr>
      <vt:lpstr>黑体-简</vt:lpstr>
      <vt:lpstr>黑体</vt:lpstr>
      <vt:lpstr>方正兰亭中粗黑_GBK</vt:lpstr>
      <vt:lpstr>等线</vt:lpstr>
      <vt:lpstr>Times New Roman</vt:lpstr>
      <vt:lpstr>Arial Unicode MS</vt:lpstr>
      <vt:lpstr>Calibri Light</vt:lpstr>
      <vt:lpstr>等线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zx</cp:lastModifiedBy>
  <cp:revision>22</cp:revision>
  <dcterms:created xsi:type="dcterms:W3CDTF">2017-07-25T02:42:00Z</dcterms:created>
  <dcterms:modified xsi:type="dcterms:W3CDTF">2022-09-13T04:27:46Z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2052-11.1.0.11544</vt:lpwstr>
  </property>
  <property fmtid="{D5CDD505-2E9C-101B-9397-08002B2CF9AE}" pid="3" name="ICV">
    <vt:lpwstr>9450E1F2A54A4F2485DB9C191F4B9319</vt:lpwstr>
  </property>
</Properties>
</file>